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329" r:id="rId2"/>
    <p:sldId id="258" r:id="rId3"/>
    <p:sldId id="346" r:id="rId4"/>
    <p:sldId id="347" r:id="rId5"/>
    <p:sldId id="261" r:id="rId6"/>
    <p:sldId id="262" r:id="rId7"/>
    <p:sldId id="331" r:id="rId8"/>
    <p:sldId id="330" r:id="rId9"/>
    <p:sldId id="359" r:id="rId10"/>
    <p:sldId id="264" r:id="rId11"/>
    <p:sldId id="265" r:id="rId12"/>
    <p:sldId id="266" r:id="rId13"/>
    <p:sldId id="363" r:id="rId14"/>
    <p:sldId id="267" r:id="rId15"/>
    <p:sldId id="332" r:id="rId16"/>
    <p:sldId id="357" r:id="rId17"/>
    <p:sldId id="268" r:id="rId18"/>
    <p:sldId id="354" r:id="rId19"/>
    <p:sldId id="361" r:id="rId20"/>
    <p:sldId id="277" r:id="rId21"/>
    <p:sldId id="278" r:id="rId22"/>
    <p:sldId id="280" r:id="rId23"/>
    <p:sldId id="323" r:id="rId24"/>
    <p:sldId id="281" r:id="rId25"/>
    <p:sldId id="355" r:id="rId26"/>
    <p:sldId id="356" r:id="rId27"/>
    <p:sldId id="283" r:id="rId28"/>
    <p:sldId id="362" r:id="rId29"/>
    <p:sldId id="284" r:id="rId30"/>
    <p:sldId id="324" r:id="rId31"/>
    <p:sldId id="325" r:id="rId32"/>
    <p:sldId id="286" r:id="rId33"/>
    <p:sldId id="360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80"/>
    <a:srgbClr val="6600FF"/>
    <a:srgbClr val="CCCCFF"/>
    <a:srgbClr val="CCECFF"/>
    <a:srgbClr val="000066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4412" autoAdjust="0"/>
    <p:restoredTop sz="94624" autoAdjust="0"/>
  </p:normalViewPr>
  <p:slideViewPr>
    <p:cSldViewPr>
      <p:cViewPr>
        <p:scale>
          <a:sx n="60" d="100"/>
          <a:sy n="60" d="100"/>
        </p:scale>
        <p:origin x="-201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431504-6D49-4AE8-85C6-DF34C08DEA42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3F0CA8-E77D-4960-8A61-702D0652497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32394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0CA8-E77D-4960-8A61-702D06524970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0CA8-E77D-4960-8A61-702D06524970}" type="slidenum">
              <a:rPr lang="ar-EG" smtClean="0"/>
              <a:pPr/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 of cells increases from 15-500/cubic ml. normal 2-3/ml. , 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0CA8-E77D-4960-8A61-702D06524970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2471-CB0E-4FD3-ACC4-2ED2243B5C0E}" type="datetimeFigureOut">
              <a:rPr lang="ar-EG" smtClean="0"/>
              <a:pPr/>
              <a:t>05/06/1436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54DE-0C08-44A5-B530-0E1939748FD9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com.eg/imgres?imgurl=http://www.broomwellhealthwatch.com/images/heart.jpg&amp;imgrefurl=http://www.broomwellhealthwatch.com/index.php?idy=153&amp;usg=__Pm_hmBoqu5K0hlvFq3GdgCHiN1E=&amp;h=458&amp;w=560&amp;sz=15&amp;hl=en&amp;start=62&amp;tbnid=lgYG6gMDgWMTjM:&amp;tbnh=109&amp;tbnw=133&amp;prev=/images?q=congestive+heart+failure&amp;gbv=2&amp;ndsp=18&amp;hl=en&amp;sa=N&amp;start=5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ikidoc.org/index.php/Image:Life_cycle--trypanosomiasis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000100" y="4071942"/>
            <a:ext cx="7143800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Trypanosomes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 flagellated protozoa, </a:t>
            </a:r>
            <a:endParaRPr kumimoji="0" lang="ar-E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85720" y="1785926"/>
            <a:ext cx="7500990" cy="207170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4786322"/>
            <a:ext cx="764386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trypomastigote in shape, with elongated body, </a:t>
            </a:r>
            <a:endParaRPr lang="ar-EG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429264"/>
            <a:ext cx="281236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central nucleus</a:t>
            </a:r>
            <a:r>
              <a:rPr lang="en-US" dirty="0" smtClean="0">
                <a:latin typeface="Arial" pitchFamily="34" charset="0"/>
              </a:rPr>
              <a:t>,</a:t>
            </a:r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5429264"/>
            <a:ext cx="367770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posterior kinetoplast</a:t>
            </a:r>
            <a:r>
              <a:rPr lang="en-US" dirty="0" smtClean="0">
                <a:latin typeface="Arial" pitchFamily="34" charset="0"/>
              </a:rPr>
              <a:t>, </a:t>
            </a:r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99070" y="6072206"/>
            <a:ext cx="447293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long undulating membrane</a:t>
            </a:r>
            <a:endParaRPr lang="ar-EG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3060" y="6074132"/>
            <a:ext cx="44709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and anterior free flagellum</a:t>
            </a:r>
            <a:r>
              <a:rPr lang="en-US" dirty="0" smtClean="0">
                <a:latin typeface="Arial" pitchFamily="34" charset="0"/>
              </a:rPr>
              <a:t>.</a:t>
            </a:r>
            <a:endParaRPr lang="ar-EG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928670"/>
            <a:ext cx="3071802" cy="17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786050" y="285728"/>
            <a:ext cx="3500462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Trypanosomes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EG" sz="1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28600"/>
            <a:ext cx="8001056" cy="98582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Pathogenesis &amp; Clinical picture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of African trypanosomiasis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71678"/>
            <a:ext cx="8143932" cy="1857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 rtl="0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1- Trypanosoma chancre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[</a:t>
            </a:r>
            <a:r>
              <a:rPr lang="en-US" b="1" dirty="0" smtClean="0">
                <a:ea typeface="+mj-ea"/>
                <a:cs typeface="+mj-cs"/>
              </a:rPr>
              <a:t>skin</a:t>
            </a:r>
            <a:r>
              <a:rPr lang="en-US" b="1" dirty="0" smtClean="0">
                <a:solidFill>
                  <a:srgbClr val="663300"/>
                </a:solidFill>
                <a:ea typeface="+mj-ea"/>
                <a:cs typeface="+mj-cs"/>
              </a:rPr>
              <a:t>]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</a:p>
          <a:p>
            <a:pPr algn="ctr" rtl="0">
              <a:buFontTx/>
              <a:buNone/>
              <a:defRPr/>
            </a:pPr>
            <a:r>
              <a:rPr lang="en-US" sz="2800" b="1" dirty="0" smtClean="0">
                <a:cs typeface="+mj-cs"/>
              </a:rPr>
              <a:t>Trypomastigotes multiply at the site of bite &gt;&gt;&gt;</a:t>
            </a:r>
            <a:r>
              <a:rPr lang="en-US" sz="2800" b="1" dirty="0" smtClean="0">
                <a:solidFill>
                  <a:srgbClr val="990099"/>
                </a:solidFill>
                <a:cs typeface="+mj-cs"/>
              </a:rPr>
              <a:t> </a:t>
            </a:r>
          </a:p>
          <a:p>
            <a:pPr algn="ctr" rtl="0">
              <a:buFontTx/>
              <a:buNone/>
              <a:defRPr/>
            </a:pPr>
            <a:r>
              <a:rPr lang="en-US" sz="2800" b="1" dirty="0" smtClean="0">
                <a:cs typeface="+mj-cs"/>
              </a:rPr>
              <a:t>a local inflammatory nodule </a:t>
            </a:r>
          </a:p>
          <a:p>
            <a:pPr algn="ctr" rtl="0">
              <a:buFontTx/>
              <a:buNone/>
              <a:defRPr/>
            </a:pPr>
            <a:r>
              <a:rPr lang="en-US" sz="2800" b="1" dirty="0" smtClean="0">
                <a:solidFill>
                  <a:srgbClr val="800080"/>
                </a:solidFill>
                <a:cs typeface="+mj-cs"/>
              </a:rPr>
              <a:t>[</a:t>
            </a:r>
            <a:r>
              <a:rPr lang="en-US" sz="2800" b="1" dirty="0" smtClean="0">
                <a:cs typeface="+mj-cs"/>
              </a:rPr>
              <a:t>Painful, red, may or may not  ulcerate</a:t>
            </a:r>
            <a:r>
              <a:rPr lang="en-US" sz="2800" b="1" dirty="0" smtClean="0">
                <a:solidFill>
                  <a:srgbClr val="800080"/>
                </a:solidFill>
                <a:cs typeface="+mj-cs"/>
              </a:rPr>
              <a:t>]</a:t>
            </a:r>
            <a:r>
              <a:rPr lang="en-US" sz="2800" b="1" dirty="0" smtClean="0">
                <a:cs typeface="+mj-cs"/>
              </a:rPr>
              <a:t>.</a:t>
            </a:r>
          </a:p>
        </p:txBody>
      </p:sp>
      <p:pic>
        <p:nvPicPr>
          <p:cNvPr id="12292" name="Picture 6" descr="slee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3"/>
            <a:ext cx="3929090" cy="249729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293" name="Picture 5" descr="slide show 1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00034" y="4071942"/>
            <a:ext cx="4000528" cy="254592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12294" name="Straight Arrow Connector 6"/>
          <p:cNvCxnSpPr>
            <a:cxnSpLocks noChangeShapeType="1"/>
          </p:cNvCxnSpPr>
          <p:nvPr/>
        </p:nvCxnSpPr>
        <p:spPr bwMode="auto">
          <a:xfrm rot="10800000" flipV="1">
            <a:off x="1571604" y="3286124"/>
            <a:ext cx="4071966" cy="100013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295" name="Straight Arrow Connector 8"/>
          <p:cNvCxnSpPr>
            <a:cxnSpLocks noChangeShapeType="1"/>
          </p:cNvCxnSpPr>
          <p:nvPr/>
        </p:nvCxnSpPr>
        <p:spPr bwMode="auto">
          <a:xfrm>
            <a:off x="4071936" y="3714754"/>
            <a:ext cx="2357452" cy="135732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1619672" y="1357298"/>
            <a:ext cx="552637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>
              <a:buFontTx/>
              <a:buNone/>
              <a:defRPr/>
            </a:pPr>
            <a:r>
              <a:rPr lang="en-US" sz="2800" b="1" dirty="0" smtClean="0">
                <a:cs typeface="+mj-cs"/>
              </a:rPr>
              <a:t>Incubation period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:</a:t>
            </a:r>
            <a:r>
              <a:rPr lang="en-US" sz="2800" b="1" dirty="0" smtClean="0">
                <a:solidFill>
                  <a:srgbClr val="00B0F0"/>
                </a:solidFill>
                <a:cs typeface="+mj-cs"/>
              </a:rPr>
              <a:t> </a:t>
            </a:r>
            <a:r>
              <a:rPr lang="en-US" sz="2800" b="1" dirty="0" smtClean="0">
                <a:cs typeface="+mj-cs"/>
              </a:rPr>
              <a:t>1-3 weeks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357290" y="195504"/>
            <a:ext cx="6500858" cy="85723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2- Haemolymphatic stage 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[</a:t>
            </a:r>
            <a:r>
              <a:rPr lang="en-US" sz="3200" b="1" dirty="0" smtClean="0">
                <a:cs typeface="+mn-cs"/>
              </a:rPr>
              <a:t>Blood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&amp; </a:t>
            </a:r>
            <a:r>
              <a:rPr lang="en-US" sz="3200" b="1" dirty="0" smtClean="0">
                <a:cs typeface="+mn-cs"/>
              </a:rPr>
              <a:t>Lymph nodes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]</a:t>
            </a:r>
            <a:endParaRPr lang="ar-EG" sz="3200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5496" y="1288140"/>
            <a:ext cx="6444208" cy="50931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 rtl="0"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Trypomastigotes invade blood &amp; lymphatic system and multiply producing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</a:rPr>
              <a:t>Toxic manifestations &amp;</a:t>
            </a:r>
            <a:r>
              <a:rPr lang="en-US" sz="2500" b="1" dirty="0" smtClean="0">
                <a:solidFill>
                  <a:srgbClr val="800080"/>
                </a:solidFill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</a:rPr>
              <a:t>Lymphocytic hyperplasia.</a:t>
            </a:r>
          </a:p>
          <a:p>
            <a:pPr algn="just" rtl="0"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Toxic manifestations: </a:t>
            </a:r>
            <a:r>
              <a:rPr lang="en-US" sz="2500" b="1" dirty="0" smtClean="0">
                <a:solidFill>
                  <a:schemeClr val="tx1"/>
                </a:solidFill>
              </a:rPr>
              <a:t>Patient gets irregular fever, headache, joint &amp; muscle pain and rash. </a:t>
            </a:r>
          </a:p>
          <a:p>
            <a:pPr algn="just" rtl="0"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Lymphocytic hyperplasia: </a:t>
            </a:r>
            <a:r>
              <a:rPr lang="en-US" sz="2500" b="1" dirty="0" smtClean="0">
                <a:solidFill>
                  <a:schemeClr val="tx1"/>
                </a:solidFill>
              </a:rPr>
              <a:t>enlarged liver &amp; spleen, generalized lymphadenopathy especially in posterior triangle of neck “Winter bottom sign”</a:t>
            </a:r>
          </a:p>
          <a:p>
            <a:pPr algn="just" rtl="0">
              <a:buFont typeface="Wingdings" pitchFamily="2" charset="2"/>
              <a:buChar char="Ø"/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 Bone Marrow affection: </a:t>
            </a:r>
            <a:r>
              <a:rPr lang="en-US" sz="2500" b="1" dirty="0" err="1" smtClean="0">
                <a:solidFill>
                  <a:schemeClr val="tx1"/>
                </a:solidFill>
              </a:rPr>
              <a:t>Pancytopenia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ar-EG" sz="2400" dirty="0" smtClean="0"/>
          </a:p>
        </p:txBody>
      </p:sp>
      <p:pic>
        <p:nvPicPr>
          <p:cNvPr id="13316" name="Picture 6" descr="slide show 14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627688" y="1295400"/>
            <a:ext cx="231298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657600"/>
            <a:ext cx="22685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8" name="Straight Arrow Connector 6"/>
          <p:cNvCxnSpPr>
            <a:cxnSpLocks noChangeShapeType="1"/>
          </p:cNvCxnSpPr>
          <p:nvPr/>
        </p:nvCxnSpPr>
        <p:spPr bwMode="auto">
          <a:xfrm rot="10800000" flipV="1">
            <a:off x="8001000" y="2287588"/>
            <a:ext cx="762000" cy="746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319" name="Straight Arrow Connector 8"/>
          <p:cNvCxnSpPr>
            <a:cxnSpLocks noChangeShapeType="1"/>
          </p:cNvCxnSpPr>
          <p:nvPr/>
        </p:nvCxnSpPr>
        <p:spPr bwMode="auto">
          <a:xfrm rot="10800000">
            <a:off x="7467600" y="4876800"/>
            <a:ext cx="1066800" cy="609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3320" name="Straight Arrow Connector 10"/>
          <p:cNvCxnSpPr>
            <a:cxnSpLocks noChangeShapeType="1"/>
          </p:cNvCxnSpPr>
          <p:nvPr/>
        </p:nvCxnSpPr>
        <p:spPr bwMode="auto">
          <a:xfrm rot="10800000">
            <a:off x="7696200" y="4724400"/>
            <a:ext cx="990600" cy="7620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52400"/>
            <a:ext cx="7643866" cy="9191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3- Meningoencephalitis stage [</a:t>
            </a:r>
            <a:r>
              <a:rPr lang="en-US" sz="3600" b="1" dirty="0" smtClean="0"/>
              <a:t>CNS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] 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b="1" dirty="0" smtClean="0"/>
              <a:t>Sleeping sickness stage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2"/>
            <a:ext cx="8715436" cy="342902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2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By end of 1st year; </a:t>
            </a:r>
            <a:r>
              <a:rPr lang="en-US" sz="2800" b="1" dirty="0" smtClean="0">
                <a:latin typeface="+mj-lt"/>
              </a:rPr>
              <a:t>Trypomastigotes invade CNS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&gt;&gt;</a:t>
            </a:r>
            <a:r>
              <a:rPr lang="en-US" sz="2800" b="1" dirty="0" smtClean="0">
                <a:latin typeface="+mj-lt"/>
              </a:rPr>
              <a:t> </a:t>
            </a:r>
          </a:p>
          <a:p>
            <a:pPr algn="l" rtl="0">
              <a:lnSpc>
                <a:spcPct val="120000"/>
              </a:lnSpc>
              <a:buFontTx/>
              <a:buNone/>
              <a:defRPr/>
            </a:pPr>
            <a:r>
              <a:rPr lang="en-US" sz="2800" b="1" dirty="0" smtClean="0">
                <a:latin typeface="+mj-lt"/>
              </a:rPr>
              <a:t>perivascular infiltration of cerebral vessel with chronic inflammatory cells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&gt;&gt;</a:t>
            </a:r>
            <a:r>
              <a:rPr lang="en-US" sz="2800" b="1" dirty="0" smtClean="0">
                <a:latin typeface="+mj-lt"/>
              </a:rPr>
              <a:t> ischaemia &amp; haemorrhage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&gt;&gt; </a:t>
            </a:r>
            <a:r>
              <a:rPr lang="en-US" sz="2800" b="1" dirty="0" smtClean="0">
                <a:latin typeface="+mj-lt"/>
              </a:rPr>
              <a:t>Meningoencephalitis &amp; Meningomyelitis.</a:t>
            </a:r>
          </a:p>
          <a:p>
            <a:pPr algn="l" rtl="0">
              <a:lnSpc>
                <a:spcPct val="12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Patient suffers of: </a:t>
            </a:r>
            <a:r>
              <a:rPr lang="en-US" sz="2800" b="1" dirty="0" smtClean="0">
                <a:latin typeface="+mj-lt"/>
              </a:rPr>
              <a:t>Severe headache, mental apathy, slow speech, tremors, involuntary movements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&amp;</a:t>
            </a:r>
            <a:r>
              <a:rPr lang="en-US" sz="2800" b="1" dirty="0" smtClean="0">
                <a:latin typeface="+mj-lt"/>
              </a:rPr>
              <a:t> convulsions. </a:t>
            </a:r>
          </a:p>
          <a:p>
            <a:pPr algn="l" rtl="0">
              <a:lnSpc>
                <a:spcPct val="12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Sleeping stage develops </a:t>
            </a:r>
            <a:r>
              <a:rPr lang="en-US" sz="2800" b="1" dirty="0" smtClean="0">
                <a:latin typeface="+mj-lt"/>
              </a:rPr>
              <a:t>&gt;&gt; Coma &amp; death [from the disease or from  intercurrent infections as pneumonia].</a:t>
            </a:r>
          </a:p>
          <a:p>
            <a:pPr algn="l" rtl="0" eaLnBrk="1" hangingPunct="1">
              <a:buFontTx/>
              <a:buNone/>
              <a:defRPr/>
            </a:pPr>
            <a:endParaRPr lang="en-US" sz="2800" dirty="0" smtClean="0">
              <a:latin typeface="+mj-lt"/>
            </a:endParaRPr>
          </a:p>
        </p:txBody>
      </p:sp>
      <p:pic>
        <p:nvPicPr>
          <p:cNvPr id="14340" name="Picture 2" descr="slide show 8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5720" y="4714884"/>
            <a:ext cx="4572000" cy="192882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214942" y="5357826"/>
            <a:ext cx="335758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</a:rPr>
              <a:t>Coma before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14282" y="1428736"/>
            <a:ext cx="4572032" cy="4702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18800" bIns="109728">
            <a:spAutoFit/>
          </a:bodyPr>
          <a:lstStyle/>
          <a:p>
            <a:pPr algn="ctr" rtl="0">
              <a:lnSpc>
                <a:spcPct val="95000"/>
              </a:lnSpc>
              <a:spcAft>
                <a:spcPts val="1800"/>
              </a:spcAft>
              <a:defRPr/>
            </a:pPr>
            <a:r>
              <a:rPr lang="en-GB" sz="2400" b="1" dirty="0" smtClean="0">
                <a:solidFill>
                  <a:srgbClr val="6600FF"/>
                </a:solidFill>
                <a:cs typeface="+mj-cs"/>
              </a:rPr>
              <a:t>Gambian Sleeping sickness </a:t>
            </a:r>
          </a:p>
          <a:p>
            <a:pPr algn="ctr" rtl="0">
              <a:lnSpc>
                <a:spcPct val="95000"/>
              </a:lnSpc>
              <a:spcAft>
                <a:spcPts val="1800"/>
              </a:spcAft>
              <a:defRPr/>
            </a:pPr>
            <a:r>
              <a:rPr lang="en-GB" sz="2400" b="1" dirty="0" smtClean="0">
                <a:cs typeface="+mj-cs"/>
              </a:rPr>
              <a:t>[</a:t>
            </a:r>
            <a:r>
              <a:rPr lang="en-US" sz="2400" b="1" i="1" dirty="0" smtClean="0">
                <a:solidFill>
                  <a:srgbClr val="C00000"/>
                </a:solidFill>
                <a:cs typeface="+mj-cs"/>
              </a:rPr>
              <a:t>T. gambiense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]</a:t>
            </a:r>
            <a:endParaRPr lang="en-US" sz="2400" b="1" u="sng" dirty="0">
              <a:solidFill>
                <a:schemeClr val="tx1"/>
              </a:solidFill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solidFill>
                  <a:srgbClr val="6600FF"/>
                </a:solidFill>
                <a:cs typeface="+mj-cs"/>
              </a:rPr>
              <a:t>Parasite</a:t>
            </a:r>
            <a:r>
              <a:rPr lang="en-GB" sz="2000" b="1" dirty="0" smtClean="0">
                <a:cs typeface="+mj-cs"/>
              </a:rPr>
              <a:t>: Less virulent</a:t>
            </a: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solidFill>
                  <a:srgbClr val="6600FF"/>
                </a:solidFill>
                <a:cs typeface="+mj-cs"/>
              </a:rPr>
              <a:t>Disease</a:t>
            </a:r>
            <a:r>
              <a:rPr lang="en-GB" sz="2000" b="1" dirty="0" smtClean="0">
                <a:cs typeface="+mj-cs"/>
              </a:rPr>
              <a:t> Progresses slowly; </a:t>
            </a:r>
            <a:r>
              <a:rPr lang="en-GB" sz="2000" b="1" u="sng" dirty="0" smtClean="0">
                <a:cs typeface="+mj-cs"/>
              </a:rPr>
              <a:t>Chronic</a:t>
            </a:r>
            <a:endParaRPr lang="en-GB" sz="2000" b="1" u="sng" dirty="0"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solidFill>
                  <a:srgbClr val="6600FF"/>
                </a:solidFill>
                <a:cs typeface="+mj-cs"/>
              </a:rPr>
              <a:t>Parasite in blood</a:t>
            </a:r>
            <a:r>
              <a:rPr lang="en-GB" sz="2000" b="1" dirty="0" smtClean="0">
                <a:cs typeface="+mj-cs"/>
              </a:rPr>
              <a:t>:</a:t>
            </a:r>
            <a:r>
              <a:rPr lang="en-GB" sz="2000" b="1" dirty="0" smtClean="0"/>
              <a:t> Scanty</a:t>
            </a:r>
            <a:r>
              <a:rPr lang="en-GB" sz="2000" b="1" dirty="0" smtClean="0">
                <a:cs typeface="+mj-cs"/>
              </a:rPr>
              <a:t> [Low parasitaemia.</a:t>
            </a:r>
            <a:endParaRPr lang="en-GB" sz="2000" b="1" dirty="0"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endParaRPr lang="en-GB" sz="2000" b="1" dirty="0" smtClean="0"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cs typeface="+mj-cs"/>
              </a:rPr>
              <a:t>Typical </a:t>
            </a:r>
            <a:r>
              <a:rPr lang="en-GB" sz="2000" b="1" dirty="0">
                <a:cs typeface="+mj-cs"/>
              </a:rPr>
              <a:t>sleeping sickness </a:t>
            </a:r>
            <a:r>
              <a:rPr lang="en-GB" sz="2000" b="1" dirty="0" smtClean="0">
                <a:cs typeface="+mj-cs"/>
              </a:rPr>
              <a:t>symptoms. </a:t>
            </a: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solidFill>
                  <a:srgbClr val="000066"/>
                </a:solidFill>
                <a:cs typeface="+mj-cs"/>
              </a:rPr>
              <a:t>Animal inoculation: Refractory</a:t>
            </a:r>
            <a:endParaRPr lang="en-US" sz="1000" b="1" dirty="0">
              <a:solidFill>
                <a:srgbClr val="000066"/>
              </a:solidFill>
              <a:cs typeface="+mj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857752" y="1428736"/>
            <a:ext cx="4000528" cy="5336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18800" bIns="91440">
            <a:spAutoFit/>
          </a:bodyPr>
          <a:lstStyle/>
          <a:p>
            <a:pPr algn="ctr" rtl="0">
              <a:spcAft>
                <a:spcPts val="1800"/>
              </a:spcAft>
              <a:defRPr/>
            </a:pPr>
            <a:r>
              <a:rPr lang="en-GB" sz="2400" b="1" dirty="0" smtClean="0">
                <a:solidFill>
                  <a:srgbClr val="6600FF"/>
                </a:solidFill>
                <a:cs typeface="+mj-cs"/>
              </a:rPr>
              <a:t>Rhodesian  Sleeping Sickness</a:t>
            </a:r>
          </a:p>
          <a:p>
            <a:pPr algn="ctr" rtl="0">
              <a:spcAft>
                <a:spcPts val="1800"/>
              </a:spcAft>
              <a:defRPr/>
            </a:pPr>
            <a:r>
              <a:rPr lang="en-GB" sz="2400" b="1" dirty="0" smtClean="0">
                <a:cs typeface="+mj-cs"/>
              </a:rPr>
              <a:t>[</a:t>
            </a:r>
            <a:r>
              <a:rPr lang="en-US" sz="2400" b="1" i="1" dirty="0" smtClean="0">
                <a:solidFill>
                  <a:srgbClr val="C00000"/>
                </a:solidFill>
                <a:cs typeface="+mj-cs"/>
              </a:rPr>
              <a:t>T. rhodesiense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]</a:t>
            </a:r>
            <a:endParaRPr lang="en-US" sz="2400" b="1" u="sng" dirty="0">
              <a:solidFill>
                <a:srgbClr val="C00000"/>
              </a:solidFill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r>
              <a:rPr lang="en-US" sz="2000" b="1" dirty="0" smtClean="0">
                <a:cs typeface="+mj-cs"/>
              </a:rPr>
              <a:t>Extreme virulence</a:t>
            </a:r>
          </a:p>
          <a:p>
            <a:pPr algn="l" rtl="0">
              <a:spcAft>
                <a:spcPts val="1800"/>
              </a:spcAft>
              <a:defRPr/>
            </a:pPr>
            <a:r>
              <a:rPr lang="en-US" sz="2000" b="1" dirty="0" smtClean="0">
                <a:cs typeface="+mj-cs"/>
              </a:rPr>
              <a:t>Progresses rapidly. </a:t>
            </a:r>
            <a:r>
              <a:rPr lang="en-US" sz="2000" b="1" u="sng" dirty="0" smtClean="0">
                <a:cs typeface="+mj-cs"/>
              </a:rPr>
              <a:t>Acute</a:t>
            </a:r>
            <a:endParaRPr lang="en-US" sz="2000" b="1" dirty="0" smtClean="0"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r>
              <a:rPr lang="en-US" sz="2000" b="1" dirty="0" smtClean="0">
                <a:cs typeface="+mj-cs"/>
              </a:rPr>
              <a:t>Plenty [</a:t>
            </a:r>
            <a:r>
              <a:rPr lang="en-GB" sz="2000" b="1" dirty="0" smtClean="0">
                <a:cs typeface="+mj-cs"/>
              </a:rPr>
              <a:t>High parasitaemia].</a:t>
            </a:r>
            <a:endParaRPr lang="en-GB" sz="2000" b="1" dirty="0"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endParaRPr lang="en-GB" sz="2000" b="1" dirty="0" smtClean="0">
              <a:cs typeface="+mj-cs"/>
            </a:endParaRP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cs typeface="+mj-cs"/>
              </a:rPr>
              <a:t>Usually fatal                                        before </a:t>
            </a:r>
            <a:r>
              <a:rPr lang="en-GB" sz="2000" b="1" dirty="0">
                <a:cs typeface="+mj-cs"/>
              </a:rPr>
              <a:t>sleeping sickness symptoms </a:t>
            </a:r>
            <a:r>
              <a:rPr lang="en-GB" sz="2000" b="1" dirty="0" smtClean="0">
                <a:cs typeface="+mj-cs"/>
              </a:rPr>
              <a:t>appear.</a:t>
            </a:r>
          </a:p>
          <a:p>
            <a:pPr algn="l" rtl="0">
              <a:spcAft>
                <a:spcPts val="1800"/>
              </a:spcAft>
              <a:defRPr/>
            </a:pPr>
            <a:r>
              <a:rPr lang="en-GB" sz="2000" b="1" dirty="0" smtClean="0">
                <a:solidFill>
                  <a:srgbClr val="000066"/>
                </a:solidFill>
                <a:cs typeface="+mj-cs"/>
              </a:rPr>
              <a:t>Susceptible with posterior-nuclear shift.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5720" y="357166"/>
            <a:ext cx="8429716" cy="9110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95000"/>
              </a:lnSpc>
            </a:pPr>
            <a:r>
              <a:rPr lang="en-GB" sz="2800" b="1" dirty="0">
                <a:solidFill>
                  <a:srgbClr val="C00000"/>
                </a:solidFill>
              </a:rPr>
              <a:t>Clinical features </a:t>
            </a:r>
            <a:r>
              <a:rPr lang="en-GB" sz="2800" b="1" dirty="0"/>
              <a:t>of Gambian and Rhodesian disease are similar, but </a:t>
            </a:r>
            <a:r>
              <a:rPr lang="en-GB" sz="2800" b="1" dirty="0" smtClean="0"/>
              <a:t>they </a:t>
            </a:r>
            <a:r>
              <a:rPr lang="en-GB" sz="2800" b="1" dirty="0"/>
              <a:t>vary in severity and duration: </a:t>
            </a:r>
          </a:p>
        </p:txBody>
      </p:sp>
      <p:pic>
        <p:nvPicPr>
          <p:cNvPr id="9" name="Picture 9" descr="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 rot="16200000">
            <a:off x="3036083" y="3679033"/>
            <a:ext cx="928694" cy="185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7" descr="polymorphic trypanos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143380"/>
            <a:ext cx="1857388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857488" y="3857628"/>
            <a:ext cx="71438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43636" y="4071942"/>
            <a:ext cx="85725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0" descr="trypomastigote"/>
          <p:cNvPicPr>
            <a:picLocks noChangeAspect="1" noChangeArrowheads="1"/>
          </p:cNvPicPr>
          <p:nvPr/>
        </p:nvPicPr>
        <p:blipFill>
          <a:blip r:embed="rId4" cstate="print">
            <a:lum bright="-42000" contrast="66000"/>
          </a:blip>
          <a:srcRect/>
          <a:stretch>
            <a:fillRect/>
          </a:stretch>
        </p:blipFill>
        <p:spPr>
          <a:xfrm>
            <a:off x="6781800" y="6378575"/>
            <a:ext cx="2362200" cy="479425"/>
          </a:xfrm>
          <a:prstGeom prst="rect">
            <a:avLst/>
          </a:prstGeom>
        </p:spPr>
      </p:pic>
      <p:sp>
        <p:nvSpPr>
          <p:cNvPr id="16" name="Oval 31"/>
          <p:cNvSpPr>
            <a:spLocks noChangeArrowheads="1"/>
          </p:cNvSpPr>
          <p:nvPr/>
        </p:nvSpPr>
        <p:spPr bwMode="auto">
          <a:xfrm flipV="1">
            <a:off x="7572396" y="6572272"/>
            <a:ext cx="142876" cy="71439"/>
          </a:xfrm>
          <a:prstGeom prst="ellipse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6.66667E-6 C -0.01736 -0.00161 -0.03472 -0.003 -0.04166 -0.0037 " pathEditMode="relative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572560" cy="533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 eaLnBrk="1" hangingPunct="1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Diagnosis of African trypanosomiasis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858280" cy="485778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 rtl="0"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			</a:t>
            </a:r>
            <a:r>
              <a:rPr lang="en-US" b="1" dirty="0" smtClean="0">
                <a:solidFill>
                  <a:srgbClr val="0070C0"/>
                </a:solidFill>
              </a:rPr>
              <a:t>I- Clinical diagnosis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663300"/>
                </a:solidFill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History </a:t>
            </a:r>
          </a:p>
          <a:p>
            <a:pPr algn="l" rtl="0">
              <a:buNone/>
              <a:defRPr/>
            </a:pPr>
            <a:r>
              <a:rPr lang="en-US" sz="2800" b="1" dirty="0" smtClean="0"/>
              <a:t>Fever especially if associated with  enlarged lymph nodes</a:t>
            </a:r>
            <a:endParaRPr lang="en-US" sz="2800" b="1" dirty="0"/>
          </a:p>
          <a:p>
            <a:pPr algn="l" rtl="0">
              <a:buNone/>
              <a:defRPr/>
            </a:pPr>
            <a:r>
              <a:rPr lang="en-US" sz="2800" b="1" dirty="0" smtClean="0"/>
              <a:t>Residence or traveling to endemic area.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Clinical picture.</a:t>
            </a:r>
          </a:p>
          <a:p>
            <a:pPr algn="l" rtl="0"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			</a:t>
            </a:r>
            <a:r>
              <a:rPr lang="en-US" b="1" dirty="0" smtClean="0">
                <a:solidFill>
                  <a:srgbClr val="0070C0"/>
                </a:solidFill>
              </a:rPr>
              <a:t>II- Laboratory Diagnosis 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663300"/>
                </a:solidFill>
              </a:rPr>
              <a:t>		Direct.</a:t>
            </a:r>
            <a:r>
              <a:rPr lang="en-US" sz="2800" b="1" dirty="0" smtClean="0"/>
              <a:t>	                     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663300"/>
                </a:solidFill>
              </a:rPr>
              <a:t>		Indirect.</a:t>
            </a:r>
            <a:endParaRPr lang="en-US" sz="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5643602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457200" indent="-457200" algn="ctr" rtl="0">
              <a:buFontTx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j-lt"/>
                <a:cs typeface="+mj-cs"/>
              </a:rPr>
              <a:t>Direct Laboratory Diagnosis </a:t>
            </a:r>
          </a:p>
          <a:p>
            <a:pPr marL="457200" indent="-457200" algn="just" rtl="0">
              <a:buFontTx/>
              <a:buNone/>
              <a:defRPr/>
            </a:pPr>
            <a:r>
              <a:rPr lang="en-US" sz="2400" b="1" dirty="0" smtClean="0">
                <a:latin typeface="+mj-lt"/>
                <a:cs typeface="+mj-cs"/>
              </a:rPr>
              <a:t>To demonstrate the parasite </a:t>
            </a:r>
          </a:p>
          <a:p>
            <a:pPr marL="457200" indent="-457200" algn="just" rtl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early</a:t>
            </a:r>
            <a:r>
              <a:rPr lang="en-US" sz="2400" b="1" dirty="0" smtClean="0">
                <a:latin typeface="+mj-lt"/>
                <a:cs typeface="+mj-cs"/>
              </a:rPr>
              <a:t> from from chancre aspirate , blood, lymph node, bone marrow] </a:t>
            </a:r>
          </a:p>
          <a:p>
            <a:pPr marL="457200" indent="-457200" algn="just" rtl="0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late</a:t>
            </a:r>
            <a:r>
              <a:rPr lang="en-US" sz="2400" b="1" dirty="0" smtClean="0">
                <a:latin typeface="+mj-lt"/>
                <a:cs typeface="+mj-cs"/>
              </a:rPr>
              <a:t> [in CSF]        </a:t>
            </a:r>
            <a:r>
              <a:rPr lang="en-US" sz="2400" b="1" u="sng" dirty="0" smtClean="0">
                <a:solidFill>
                  <a:srgbClr val="0070C0"/>
                </a:solidFill>
                <a:latin typeface="+mj-lt"/>
                <a:cs typeface="+mj-cs"/>
              </a:rPr>
              <a:t> BY</a:t>
            </a:r>
            <a:endParaRPr lang="ar-EG" sz="2400" u="sng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14554"/>
            <a:ext cx="6072198" cy="464344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66700" marR="0" lvl="0" indent="-2667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Microscopic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examination of fresh unstained or Giemsa stained films: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polymorphic trypomastigote.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b) Culture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(NNN media: 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&gt;&gt;&gt;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epimastigote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.</a:t>
            </a:r>
          </a:p>
          <a:p>
            <a:pPr marL="342900" lvl="0" indent="-342900" algn="just" rtl="0">
              <a:lnSpc>
                <a:spcPct val="120000"/>
              </a:lnSpc>
              <a:spcBef>
                <a:spcPct val="20000"/>
              </a:spcBef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c) Animal inoculation: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Animals inoculation with infected materials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&gt;&gt;&gt;</a:t>
            </a:r>
            <a:r>
              <a:rPr lang="en-US" sz="9600" b="1" dirty="0" smtClean="0">
                <a:latin typeface="+mj-lt"/>
                <a:cs typeface="+mj-cs"/>
              </a:rPr>
              <a:t> polymorphic trypomastigote.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j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d) CSF examination: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Trypomastigotes,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increase cell count, increase IgM, lymphocytes and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Morula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cells which is a vacuolated plasma cell.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==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E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T"/>
          <p:cNvPicPr preferRelativeResize="0">
            <a:picLocks noChangeArrowheads="1"/>
          </p:cNvPicPr>
          <p:nvPr/>
        </p:nvPicPr>
        <p:blipFill>
          <a:blip r:embed="rId3" cstate="print"/>
          <a:srcRect l="7008" t="17109" r="16579" b="4203"/>
          <a:stretch>
            <a:fillRect/>
          </a:stretch>
        </p:blipFill>
        <p:spPr bwMode="auto">
          <a:xfrm>
            <a:off x="6143636" y="188640"/>
            <a:ext cx="2714644" cy="202591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2" descr="F:\cap\mouse inj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72008"/>
            <a:ext cx="2714644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11221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372" y="2204864"/>
            <a:ext cx="258790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78801" y="3429000"/>
            <a:ext cx="44321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2800" b="1" dirty="0">
              <a:latin typeface="Times New Roman" pitchFamily="18" charset="0"/>
              <a:cs typeface="Arial" pitchFamily="34" charset="0"/>
            </a:endParaRPr>
          </a:p>
          <a:p>
            <a:pPr algn="l" eaLnBrk="1" hangingPunct="1"/>
            <a:r>
              <a:rPr lang="en-US" b="1" dirty="0" smtClean="0">
                <a:latin typeface="Times New Roman" pitchFamily="18" charset="0"/>
                <a:cs typeface="Arial" pitchFamily="34" charset="0"/>
              </a:rPr>
              <a:t>      </a:t>
            </a:r>
            <a:r>
              <a:rPr lang="en-US" b="1" dirty="0" err="1" smtClean="0">
                <a:latin typeface="Times New Roman" pitchFamily="18" charset="0"/>
                <a:cs typeface="Arial" pitchFamily="34" charset="0"/>
              </a:rPr>
              <a:t>Morula</a:t>
            </a:r>
            <a:r>
              <a:rPr lang="en-US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>
                <a:latin typeface="Times New Roman" pitchFamily="18" charset="0"/>
                <a:cs typeface="Arial" pitchFamily="34" charset="0"/>
              </a:rPr>
              <a:t>cell of Mott </a:t>
            </a:r>
            <a:endParaRPr lang="en-US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14290"/>
            <a:ext cx="221457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/>
              <a:t>Diagnosis</a:t>
            </a:r>
            <a:endParaRPr lang="ar-EG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1472" y="1092390"/>
            <a:ext cx="3643338" cy="351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214950"/>
            <a:ext cx="3927380" cy="4462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300" b="1" dirty="0" smtClean="0">
                <a:solidFill>
                  <a:srgbClr val="000000"/>
                </a:solidFill>
              </a:rPr>
              <a:t>Aspiration of  swollen gland</a:t>
            </a:r>
            <a:endParaRPr lang="ar-EG" sz="23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923695" y="1142984"/>
            <a:ext cx="379170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5076056" y="5143512"/>
            <a:ext cx="3567910" cy="4462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0000"/>
                </a:solidFill>
              </a:rPr>
              <a:t>Lumber puncture for CSF</a:t>
            </a:r>
            <a:endParaRPr lang="ar-EG" sz="23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214546" y="-285776"/>
            <a:ext cx="4495800" cy="71438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ar-EG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6357982" cy="421484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==</a:t>
            </a:r>
          </a:p>
          <a:p>
            <a:pPr algn="l" rtl="0">
              <a:lnSpc>
                <a:spcPct val="120000"/>
              </a:lnSpc>
            </a:pPr>
            <a:endParaRPr lang="en-US" sz="24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l" rtl="0">
              <a:lnSpc>
                <a:spcPct val="120000"/>
              </a:lnSpc>
            </a:pPr>
            <a:endParaRPr lang="en-US" sz="3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endParaRPr lang="en-US" dirty="0" smtClean="0"/>
          </a:p>
          <a:p>
            <a:pPr algn="l" rtl="0"/>
            <a:endParaRPr lang="ar-E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00166" y="285728"/>
            <a:ext cx="6143668" cy="75713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marL="514350" indent="-514350" algn="ctr" rtl="0"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  <a:cs typeface="+mj-cs"/>
              </a:rPr>
              <a:t>Indirect Laboratory diagnosis</a:t>
            </a:r>
            <a:endParaRPr lang="ar-EG" sz="3600" b="1" dirty="0" smtClean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285860"/>
            <a:ext cx="8358246" cy="3843616"/>
          </a:xfrm>
          <a:prstGeom prst="rect">
            <a:avLst/>
          </a:prstGeom>
          <a:solidFill>
            <a:srgbClr val="CCECFF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82880" algn="l" rtl="0" fontAlgn="auto">
              <a:spcBef>
                <a:spcPts val="0"/>
              </a:spcBef>
              <a:spcAft>
                <a:spcPts val="3000"/>
              </a:spcAft>
              <a:buSzPct val="82000"/>
              <a:defRPr/>
            </a:pPr>
            <a:r>
              <a:rPr lang="en-US" sz="2400" dirty="0" smtClean="0"/>
              <a:t> Detecting </a:t>
            </a:r>
            <a:r>
              <a:rPr lang="en-US" sz="2400" b="1" dirty="0" smtClean="0">
                <a:solidFill>
                  <a:srgbClr val="C00000"/>
                </a:solidFill>
              </a:rPr>
              <a:t>anti-</a:t>
            </a:r>
            <a:r>
              <a:rPr lang="en-US" sz="2400" b="1" i="1" dirty="0" smtClean="0">
                <a:solidFill>
                  <a:srgbClr val="C00000"/>
                </a:solidFill>
              </a:rPr>
              <a:t>Trypanosoma</a:t>
            </a:r>
            <a:r>
              <a:rPr lang="en-US" sz="2400" b="1" dirty="0" smtClean="0">
                <a:solidFill>
                  <a:srgbClr val="C00000"/>
                </a:solidFill>
              </a:rPr>
              <a:t> Abs </a:t>
            </a:r>
            <a:r>
              <a:rPr lang="en-US" sz="2400" dirty="0" smtClean="0"/>
              <a:t>by serological methods (ELISA, IFA, IHA etc..). </a:t>
            </a:r>
          </a:p>
          <a:p>
            <a:pPr marL="182880" algn="l" rtl="0" fontAlgn="auto">
              <a:lnSpc>
                <a:spcPts val="120"/>
              </a:lnSpc>
              <a:spcBef>
                <a:spcPts val="0"/>
              </a:spcBef>
              <a:spcAft>
                <a:spcPts val="3000"/>
              </a:spcAft>
              <a:buSzPct val="82000"/>
              <a:defRPr/>
            </a:pPr>
            <a:r>
              <a:rPr lang="en-US" sz="2400" dirty="0" smtClean="0"/>
              <a:t>But, can't distinguish between current and previous infections.</a:t>
            </a:r>
          </a:p>
          <a:p>
            <a:pPr marL="182880" algn="l" rtl="0" fontAlgn="auto">
              <a:lnSpc>
                <a:spcPct val="95000"/>
              </a:lnSpc>
              <a:spcBef>
                <a:spcPts val="0"/>
              </a:spcBef>
              <a:spcAft>
                <a:spcPts val="3000"/>
              </a:spcAft>
              <a:buSzPct val="82000"/>
              <a:defRPr/>
            </a:pPr>
            <a:r>
              <a:rPr lang="en-US" sz="2400" b="1" dirty="0" smtClean="0"/>
              <a:t>Card Agglutination Trypanosomiasis Test </a:t>
            </a:r>
            <a:r>
              <a:rPr lang="en-US" sz="2400" dirty="0" smtClean="0"/>
              <a:t>[</a:t>
            </a:r>
            <a:r>
              <a:rPr lang="en-US" sz="2400" b="1" dirty="0" smtClean="0"/>
              <a:t>CATT</a:t>
            </a:r>
            <a:r>
              <a:rPr lang="en-US" sz="2400" dirty="0" smtClean="0"/>
              <a:t>]: It is a simple &amp; rapid test for detection of </a:t>
            </a:r>
            <a:r>
              <a:rPr lang="en-US" sz="2400" b="1" dirty="0" smtClean="0">
                <a:solidFill>
                  <a:srgbClr val="C00000"/>
                </a:solidFill>
              </a:rPr>
              <a:t>circulating antigens </a:t>
            </a:r>
            <a:r>
              <a:rPr lang="en-US" sz="2400" dirty="0" smtClean="0"/>
              <a:t>in the blood of the patient. It is useful in surveys specially.</a:t>
            </a:r>
          </a:p>
          <a:p>
            <a:pPr marL="182880" lvl="0"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82000"/>
              <a:defRPr/>
            </a:pPr>
            <a:r>
              <a:rPr lang="en-US" sz="2400" b="1" dirty="0" smtClean="0"/>
              <a:t> Other methods: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182880" lvl="0" algn="l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82000"/>
              <a:defRPr/>
            </a:pPr>
            <a:r>
              <a:rPr lang="en-US" sz="2400" b="1" dirty="0" smtClean="0">
                <a:solidFill>
                  <a:srgbClr val="800080"/>
                </a:solidFill>
              </a:rPr>
              <a:t>Molecular techniques </a:t>
            </a:r>
            <a:r>
              <a:rPr lang="en-US" sz="2400" dirty="0" smtClean="0"/>
              <a:t>(e.g. </a:t>
            </a:r>
            <a:r>
              <a:rPr lang="en-US" sz="2400" b="1" dirty="0" smtClean="0">
                <a:solidFill>
                  <a:srgbClr val="800080"/>
                </a:solidFill>
              </a:rPr>
              <a:t>PCR</a:t>
            </a:r>
            <a:r>
              <a:rPr lang="en-US" sz="2400" dirty="0" smtClean="0"/>
              <a:t>).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5143504" cy="12858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>
                <a:solidFill>
                  <a:srgbClr val="000066"/>
                </a:solidFill>
              </a:rPr>
              <a:t>How can African trypanosomes evade the host immune system</a:t>
            </a:r>
            <a:r>
              <a:rPr lang="en-US" sz="3200" b="1" dirty="0" smtClean="0">
                <a:solidFill>
                  <a:srgbClr val="000066"/>
                </a:solidFill>
              </a:rPr>
              <a:t>?</a:t>
            </a:r>
            <a:endParaRPr lang="ar-E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100013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 rtl="0"/>
            <a:r>
              <a:rPr lang="en-GB" sz="2400" b="1" dirty="0" smtClean="0">
                <a:solidFill>
                  <a:srgbClr val="002060"/>
                </a:solidFill>
              </a:rPr>
              <a:t>Parasite’s surface </a:t>
            </a:r>
            <a:r>
              <a:rPr lang="en-GB" sz="2400" dirty="0" smtClean="0">
                <a:solidFill>
                  <a:srgbClr val="002060"/>
                </a:solidFill>
              </a:rPr>
              <a:t>is coated with a layer of glycoprotein called Variable Surface Glycoprotein “VSG” - coat protein -.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357166"/>
            <a:ext cx="19288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Antigenic Variation</a:t>
            </a:r>
            <a:endParaRPr lang="ar-EG" sz="2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72132" y="500042"/>
            <a:ext cx="928694" cy="7143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642910" y="2928934"/>
            <a:ext cx="7929618" cy="794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0">
              <a:lnSpc>
                <a:spcPct val="95000"/>
              </a:lnSpc>
              <a:spcAft>
                <a:spcPts val="1200"/>
              </a:spcAft>
            </a:pPr>
            <a:r>
              <a:rPr lang="en-GB" sz="2400" dirty="0" smtClean="0">
                <a:solidFill>
                  <a:srgbClr val="002060"/>
                </a:solidFill>
              </a:rPr>
              <a:t>After infection, </a:t>
            </a:r>
            <a:r>
              <a:rPr lang="en-GB" sz="2400" b="1" dirty="0" smtClean="0">
                <a:solidFill>
                  <a:srgbClr val="002060"/>
                </a:solidFill>
              </a:rPr>
              <a:t>the host </a:t>
            </a:r>
            <a:r>
              <a:rPr lang="en-GB" sz="2400" dirty="0" smtClean="0">
                <a:solidFill>
                  <a:srgbClr val="002060"/>
                </a:solidFill>
              </a:rPr>
              <a:t>evokes an immune mechanism against Parasite’s surface </a:t>
            </a:r>
            <a:r>
              <a:rPr lang="en-US" sz="2400" dirty="0" smtClean="0">
                <a:solidFill>
                  <a:srgbClr val="002060"/>
                </a:solidFill>
              </a:rPr>
              <a:t> coat protein [</a:t>
            </a:r>
            <a:r>
              <a:rPr lang="en-GB" sz="2400" dirty="0" smtClean="0">
                <a:solidFill>
                  <a:srgbClr val="002060"/>
                </a:solidFill>
              </a:rPr>
              <a:t>VSG].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10" y="3929066"/>
            <a:ext cx="7929618" cy="11449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0">
              <a:lnSpc>
                <a:spcPct val="95000"/>
              </a:lnSpc>
              <a:spcAft>
                <a:spcPts val="12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The parasite </a:t>
            </a:r>
            <a:r>
              <a:rPr lang="en-GB" sz="2400" dirty="0" smtClean="0">
                <a:solidFill>
                  <a:srgbClr val="002060"/>
                </a:solidFill>
              </a:rPr>
              <a:t>changes this surface glycoprotein to protect the underlying surface membrane from the host’s defence mechanisms.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214950"/>
            <a:ext cx="7929618" cy="1495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0">
              <a:lnSpc>
                <a:spcPct val="95000"/>
              </a:lnSpc>
              <a:spcAft>
                <a:spcPts val="12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New populations </a:t>
            </a:r>
            <a:r>
              <a:rPr lang="en-GB" sz="2400" dirty="0" smtClean="0">
                <a:solidFill>
                  <a:srgbClr val="002060"/>
                </a:solidFill>
              </a:rPr>
              <a:t>of parasites with different coat proteins appear &gt;&gt;&gt; </a:t>
            </a:r>
            <a:r>
              <a:rPr lang="en-GB" sz="2400" b="1" dirty="0" smtClean="0">
                <a:solidFill>
                  <a:srgbClr val="002060"/>
                </a:solidFill>
              </a:rPr>
              <a:t>can not </a:t>
            </a:r>
            <a:r>
              <a:rPr lang="en-GB" sz="2400" dirty="0" smtClean="0">
                <a:solidFill>
                  <a:srgbClr val="002060"/>
                </a:solidFill>
              </a:rPr>
              <a:t>be recognized &gt;&gt;&gt; and </a:t>
            </a:r>
            <a:r>
              <a:rPr lang="en-GB" sz="2400" b="1" dirty="0" smtClean="0">
                <a:solidFill>
                  <a:srgbClr val="002060"/>
                </a:solidFill>
              </a:rPr>
              <a:t>can not </a:t>
            </a:r>
            <a:r>
              <a:rPr lang="en-GB" sz="2400" dirty="0" smtClean="0">
                <a:solidFill>
                  <a:srgbClr val="002060"/>
                </a:solidFill>
              </a:rPr>
              <a:t>be attacked by the immune factors specific to the previous generation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5" grpId="1" animBg="1"/>
      <p:bldP spid="5" grpId="2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214290"/>
            <a:ext cx="2847972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Treatment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28670"/>
            <a:ext cx="4860032" cy="5715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Early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1- </a:t>
            </a:r>
            <a:r>
              <a:rPr kumimoji="0" lang="en-US" sz="37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Suramin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 (</a:t>
            </a:r>
            <a:r>
              <a:rPr kumimoji="0" lang="en-US" sz="37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Antrypol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): I.V. injection of 1 gram for 5 doses; on days 1,3,7,14 &amp;</a:t>
            </a:r>
            <a:r>
              <a:rPr kumimoji="0" lang="en-US" sz="3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21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Late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(drugs that pass CNS barrier)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1-Tryparsamide: 2-4 gm I.V. injection for 10 doses.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2- </a:t>
            </a:r>
            <a:r>
              <a:rPr kumimoji="0" lang="en-US" sz="37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Melarsoprol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 (Mel B):  A single</a:t>
            </a:r>
            <a:r>
              <a:rPr kumimoji="0" lang="en-US" sz="3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daily I.V. injection of 3.6 mg/kg for</a:t>
            </a:r>
            <a:r>
              <a:rPr kumimoji="0" lang="en-US" sz="3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j-cs"/>
              </a:rPr>
              <a:t>3 days &amp; repeated after 2 weeks.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6380" y="642918"/>
            <a:ext cx="3286148" cy="1000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lang="en-US" sz="144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Prevention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&amp; control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ar-E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4530" y="1772816"/>
            <a:ext cx="4071966" cy="4000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1-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Protection by skin repellents.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2-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Treatment of patients.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3-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Control of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Glossina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(vector).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4-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Chemoprophylaxis in endemic areas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Pentamidine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4-6 months intervals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].</a:t>
            </a:r>
            <a:endParaRPr kumimoji="0" lang="ar-E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29256" y="6072206"/>
            <a:ext cx="3000396" cy="57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Aft>
                <a:spcPct val="40000"/>
              </a:spcAft>
              <a:buFont typeface="Wingdings" pitchFamily="2" charset="2"/>
              <a:buChar char="q"/>
              <a:defRPr/>
            </a:pP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smtClean="0">
                <a:solidFill>
                  <a:srgbClr val="000000"/>
                </a:solidFill>
              </a:rPr>
              <a:t>   </a:t>
            </a:r>
            <a:r>
              <a:rPr lang="en-GB" sz="3200" b="1" dirty="0">
                <a:solidFill>
                  <a:srgbClr val="000000"/>
                </a:solidFill>
              </a:rPr>
              <a:t>No </a:t>
            </a:r>
            <a:r>
              <a:rPr lang="en-GB" sz="3200" b="1" dirty="0" smtClean="0">
                <a:solidFill>
                  <a:srgbClr val="000000"/>
                </a:solidFill>
              </a:rPr>
              <a:t>vaccine</a:t>
            </a:r>
            <a:endParaRPr lang="en-GB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979712" y="228600"/>
            <a:ext cx="3581400" cy="457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i="1" dirty="0" smtClean="0">
                <a:latin typeface="Comic Sans MS" pitchFamily="66" charset="0"/>
              </a:rPr>
              <a:t>Classification</a:t>
            </a:r>
            <a:br>
              <a:rPr lang="en-US" sz="3600" b="1" i="1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ar-EG" dirty="0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6286544" cy="5410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 rtl="0" eaLnBrk="1" hangingPunct="1"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1- Polymorphic trypanosomes</a:t>
            </a:r>
          </a:p>
          <a:p>
            <a:pPr marL="514350" indent="-514350" rtl="0"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= African </a:t>
            </a:r>
            <a:r>
              <a:rPr lang="en-US" sz="2800" b="1" dirty="0" err="1" smtClean="0">
                <a:solidFill>
                  <a:srgbClr val="800080"/>
                </a:solidFill>
                <a:latin typeface="+mj-lt"/>
              </a:rPr>
              <a:t>Trypanosomiasis</a:t>
            </a:r>
            <a:r>
              <a:rPr lang="en-US" sz="2800" dirty="0" smtClean="0">
                <a:solidFill>
                  <a:srgbClr val="800080"/>
                </a:solidFill>
                <a:latin typeface="+mj-lt"/>
              </a:rPr>
              <a:t> </a:t>
            </a:r>
          </a:p>
          <a:p>
            <a:pPr marL="514350" indent="-514350" rtl="0" eaLnBrk="1" hangingPunct="1">
              <a:defRPr/>
            </a:pPr>
            <a:endParaRPr lang="en-US" sz="2800" dirty="0" smtClean="0">
              <a:latin typeface="+mj-lt"/>
            </a:endParaRPr>
          </a:p>
          <a:p>
            <a:pPr marL="514350" indent="-514350" algn="l" rtl="0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parasite has different size </a:t>
            </a:r>
            <a:r>
              <a:rPr lang="en-US" sz="2800" dirty="0" smtClean="0">
                <a:solidFill>
                  <a:srgbClr val="800080"/>
                </a:solidFill>
                <a:latin typeface="+mj-lt"/>
              </a:rPr>
              <a:t>&amp;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shape in blood </a:t>
            </a:r>
          </a:p>
          <a:p>
            <a:pPr marL="514350" indent="-514350" rtl="0" eaLnBrk="1" hangingPunct="1">
              <a:defRPr/>
            </a:pPr>
            <a:r>
              <a:rPr lang="en-US" sz="2800" dirty="0" smtClean="0">
                <a:solidFill>
                  <a:srgbClr val="800080"/>
                </a:solidFill>
                <a:latin typeface="+mj-lt"/>
              </a:rPr>
              <a:t>e.g. </a:t>
            </a:r>
          </a:p>
          <a:p>
            <a:pPr marL="514350" indent="-514350" rtl="0" eaLnBrk="1" hangingPunct="1">
              <a:defRPr/>
            </a:pPr>
            <a:r>
              <a:rPr lang="en-US" sz="2800" b="1" i="1" dirty="0" smtClean="0">
                <a:solidFill>
                  <a:srgbClr val="800080"/>
                </a:solidFill>
                <a:latin typeface="+mj-lt"/>
              </a:rPr>
              <a:t>T. brucei complex:</a:t>
            </a: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 </a:t>
            </a:r>
          </a:p>
          <a:p>
            <a:pPr marL="514350" indent="-514350" rtl="0" eaLnBrk="1" hangingPunct="1">
              <a:defRPr/>
            </a:pPr>
            <a:r>
              <a:rPr lang="en-US" sz="2800" b="1" i="1" dirty="0" smtClean="0">
                <a:latin typeface="+mj-lt"/>
              </a:rPr>
              <a:t>   </a:t>
            </a: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a] 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T. brucei gambiense </a:t>
            </a:r>
            <a:r>
              <a:rPr lang="en-US" sz="2800" b="1" i="1" dirty="0" smtClean="0">
                <a:solidFill>
                  <a:srgbClr val="800080"/>
                </a:solidFill>
                <a:latin typeface="+mj-lt"/>
              </a:rPr>
              <a:t>&amp;</a:t>
            </a:r>
            <a:r>
              <a:rPr lang="en-US" sz="2800" b="1" dirty="0" smtClean="0">
                <a:latin typeface="+mj-lt"/>
              </a:rPr>
              <a:t> </a:t>
            </a:r>
          </a:p>
          <a:p>
            <a:pPr marL="514350" indent="-514350" rtl="0" eaLnBrk="1" hangingPunct="1"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b] 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T. </a:t>
            </a:r>
            <a:r>
              <a:rPr lang="en-US" sz="2800" b="1" i="1" dirty="0" err="1" smtClean="0">
                <a:solidFill>
                  <a:schemeClr val="tx1"/>
                </a:solidFill>
                <a:latin typeface="+mj-lt"/>
              </a:rPr>
              <a:t>brucei</a:t>
            </a:r>
            <a:r>
              <a:rPr lang="en-US" sz="2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+mj-lt"/>
              </a:rPr>
              <a:t>rhodesiense</a:t>
            </a:r>
            <a:endParaRPr lang="en-US" sz="2800" b="1" i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rgbClr val="80008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2-  </a:t>
            </a:r>
            <a:r>
              <a:rPr lang="en-US" sz="2800" b="1" dirty="0" err="1" smtClean="0">
                <a:solidFill>
                  <a:srgbClr val="800080"/>
                </a:solidFill>
                <a:latin typeface="+mj-lt"/>
              </a:rPr>
              <a:t>Monomorphic</a:t>
            </a: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 trypanosomes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American </a:t>
            </a:r>
            <a:r>
              <a:rPr lang="en-US" sz="2800" b="1" dirty="0" err="1" smtClean="0">
                <a:solidFill>
                  <a:srgbClr val="800080"/>
                </a:solidFill>
                <a:latin typeface="+mj-lt"/>
              </a:rPr>
              <a:t>Trypanosomiasis</a:t>
            </a: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 </a:t>
            </a:r>
          </a:p>
          <a:p>
            <a:pPr algn="l" rtl="0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parasite has the same size </a:t>
            </a: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&amp;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shape in blood </a:t>
            </a:r>
          </a:p>
          <a:p>
            <a:pPr rtl="0" eaLnBrk="1" hangingPunct="1">
              <a:defRPr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srgbClr val="800080"/>
                </a:solidFill>
                <a:latin typeface="+mj-lt"/>
              </a:rPr>
              <a:t>e.g.</a:t>
            </a:r>
          </a:p>
          <a:p>
            <a:pPr rtl="0" eaLnBrk="1" hangingPunct="1">
              <a:defRPr/>
            </a:pPr>
            <a:r>
              <a:rPr lang="en-US" sz="2800" b="1" i="1" dirty="0" smtClean="0">
                <a:solidFill>
                  <a:srgbClr val="800080"/>
                </a:solidFill>
                <a:latin typeface="+mj-lt"/>
              </a:rPr>
              <a:t>T. cruzi</a:t>
            </a:r>
          </a:p>
          <a:p>
            <a:pPr rtl="0" eaLnBrk="1" hangingPunct="1">
              <a:defRPr/>
            </a:pPr>
            <a:endParaRPr lang="ar-EG" dirty="0" smtClean="0"/>
          </a:p>
        </p:txBody>
      </p:sp>
      <p:pic>
        <p:nvPicPr>
          <p:cNvPr id="5" name="Picture 5" descr="FIGcruzi0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643702" y="3643314"/>
            <a:ext cx="2500298" cy="18573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7" descr="Tryp_rhod_1b_DPDx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643702" y="785794"/>
            <a:ext cx="2500298" cy="17859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48264" y="2782669"/>
            <a:ext cx="1714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663300"/>
                </a:solidFill>
                <a:latin typeface="Comic Sans MS" pitchFamily="66" charset="0"/>
              </a:rPr>
              <a:t>Polymorphic trypanosome</a:t>
            </a:r>
            <a:r>
              <a:rPr lang="en-US" b="1" dirty="0" smtClean="0">
                <a:solidFill>
                  <a:srgbClr val="800080"/>
                </a:solidFill>
                <a:latin typeface="Comic Sans MS" pitchFamily="66" charset="0"/>
              </a:rPr>
              <a:t>s</a:t>
            </a:r>
            <a:endParaRPr lang="ar-EG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5715016"/>
            <a:ext cx="17859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663300"/>
                </a:solidFill>
                <a:latin typeface="Comic Sans MS" pitchFamily="66" charset="0"/>
              </a:rPr>
              <a:t>Monomorphic trypanosomes</a:t>
            </a:r>
            <a:endParaRPr lang="ar-EG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428596" y="0"/>
            <a:ext cx="8072494" cy="6714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latin typeface="Comic Sans MS" pitchFamily="66" charset="0"/>
              </a:rPr>
              <a:t>[</a:t>
            </a:r>
            <a:r>
              <a:rPr lang="en-US" sz="3200" b="1" dirty="0" smtClean="0">
                <a:solidFill>
                  <a:srgbClr val="6600FF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latin typeface="Comic Sans MS" pitchFamily="66" charset="0"/>
              </a:rPr>
              <a:t>]</a:t>
            </a:r>
            <a:r>
              <a:rPr lang="en-US" sz="3200" b="1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3200" b="1" i="1" dirty="0" smtClean="0">
                <a:solidFill>
                  <a:srgbClr val="000066"/>
                </a:solidFill>
                <a:latin typeface="Comic Sans MS" pitchFamily="66" charset="0"/>
              </a:rPr>
              <a:t>Trypanosoma cruzi </a:t>
            </a:r>
            <a:r>
              <a:rPr lang="en-US" sz="3200" b="1" dirty="0" smtClean="0">
                <a:solidFill>
                  <a:srgbClr val="000066"/>
                </a:solidFill>
                <a:latin typeface="Comic Sans MS" pitchFamily="66" charset="0"/>
              </a:rPr>
              <a:t>[</a:t>
            </a:r>
            <a:r>
              <a:rPr lang="en-US" sz="3200" b="1" dirty="0" smtClean="0">
                <a:solidFill>
                  <a:srgbClr val="6600FF"/>
                </a:solidFill>
                <a:latin typeface="Comic Sans MS" pitchFamily="66" charset="0"/>
              </a:rPr>
              <a:t>Chagas Disease</a:t>
            </a:r>
            <a:r>
              <a:rPr lang="en-US" sz="3200" b="1" dirty="0" smtClean="0">
                <a:solidFill>
                  <a:srgbClr val="000066"/>
                </a:solidFill>
                <a:latin typeface="Comic Sans MS" pitchFamily="66" charset="0"/>
              </a:rPr>
              <a:t>]</a:t>
            </a:r>
            <a:endParaRPr lang="ar-EG" sz="32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79512" y="857232"/>
            <a:ext cx="8964488" cy="17859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Disease:</a:t>
            </a: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American trypanosomiasis</a:t>
            </a: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 or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Chagas’ disease.</a:t>
            </a:r>
          </a:p>
          <a:p>
            <a:pPr algn="l" rtl="0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Habitat:</a:t>
            </a: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Blood, Reticulo-endothelial cells </a:t>
            </a:r>
            <a:r>
              <a:rPr lang="en-US" sz="2400" dirty="0" smtClean="0">
                <a:solidFill>
                  <a:srgbClr val="000066"/>
                </a:solidFill>
                <a:latin typeface="+mj-lt"/>
              </a:rPr>
              <a:t>&amp;</a:t>
            </a:r>
            <a:r>
              <a:rPr lang="en-US" sz="24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Muscle fibers (e.g. heart).</a:t>
            </a:r>
          </a:p>
          <a:p>
            <a:pPr algn="l" rtl="0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D.H.: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Man.			</a:t>
            </a:r>
          </a:p>
          <a:p>
            <a:pPr algn="l" rtl="0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R.H.: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Armadillos, dogs, cats </a:t>
            </a:r>
            <a:r>
              <a:rPr lang="en-US" sz="2400" dirty="0" smtClean="0">
                <a:solidFill>
                  <a:srgbClr val="000066"/>
                </a:solidFill>
                <a:latin typeface="+mj-lt"/>
              </a:rPr>
              <a:t>&amp;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rodents.</a:t>
            </a:r>
            <a:endParaRPr lang="ar-EG" sz="2400" b="1" dirty="0" smtClean="0">
              <a:latin typeface="+mj-lt"/>
            </a:endParaRPr>
          </a:p>
        </p:txBody>
      </p:sp>
      <p:pic>
        <p:nvPicPr>
          <p:cNvPr id="4" name="Picture 9" descr="WHO map of chagas'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4000464" y="2786058"/>
            <a:ext cx="5143536" cy="3857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3857620" cy="15881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>
              <a:lnSpc>
                <a:spcPct val="95000"/>
              </a:lnSpc>
              <a:spcAft>
                <a:spcPct val="60000"/>
              </a:spcAft>
              <a:buClr>
                <a:srgbClr val="0000FF"/>
              </a:buClr>
              <a:buSzPct val="70000"/>
            </a:pPr>
            <a:r>
              <a:rPr lang="en-GB" sz="2400" b="1" kern="0" dirty="0" smtClean="0">
                <a:solidFill>
                  <a:srgbClr val="0070C0"/>
                </a:solidFill>
                <a:latin typeface="+mj-lt"/>
              </a:rPr>
              <a:t>Geographical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Distribution: </a:t>
            </a:r>
          </a:p>
          <a:p>
            <a:pPr algn="l" rtl="0">
              <a:lnSpc>
                <a:spcPct val="95000"/>
              </a:lnSpc>
              <a:spcAft>
                <a:spcPct val="60000"/>
              </a:spcAft>
              <a:buClr>
                <a:srgbClr val="0000FF"/>
              </a:buClr>
              <a:buSzPct val="70000"/>
            </a:pPr>
            <a:r>
              <a:rPr lang="en-US" sz="2400" dirty="0" smtClean="0">
                <a:latin typeface="+mj-lt"/>
              </a:rPr>
              <a:t>Central &amp; South America.</a:t>
            </a:r>
          </a:p>
          <a:p>
            <a:pPr algn="l" rtl="0">
              <a:lnSpc>
                <a:spcPct val="95000"/>
              </a:lnSpc>
              <a:spcAft>
                <a:spcPct val="60000"/>
              </a:spcAft>
              <a:buClr>
                <a:srgbClr val="0000FF"/>
              </a:buClr>
              <a:buSzPct val="70000"/>
            </a:pPr>
            <a:r>
              <a:rPr lang="en-US" sz="2400" b="1" kern="0" dirty="0" smtClean="0">
                <a:solidFill>
                  <a:srgbClr val="0070C0"/>
                </a:solidFill>
                <a:latin typeface="+mj-lt"/>
              </a:rPr>
              <a:t>Mortality rate: 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30%.</a:t>
            </a:r>
            <a:endParaRPr lang="ar-SA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786058"/>
            <a:ext cx="278608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Epidemiology</a:t>
            </a:r>
            <a:endParaRPr lang="ar-E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057400" y="-357214"/>
            <a:ext cx="5029200" cy="14287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ar-EG" sz="3200" dirty="0" smtClean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6215106" cy="621510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Vector: </a:t>
            </a:r>
            <a:r>
              <a:rPr lang="en-US" sz="2600" b="1" i="1" dirty="0" err="1" smtClean="0">
                <a:solidFill>
                  <a:schemeClr val="tx1"/>
                </a:solidFill>
                <a:latin typeface="+mj-lt"/>
              </a:rPr>
              <a:t>Triatoma</a:t>
            </a:r>
            <a:r>
              <a:rPr lang="en-US" sz="2600" b="1" i="1" dirty="0" smtClean="0">
                <a:latin typeface="+mj-lt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(winged bug) or kissing bug</a:t>
            </a:r>
            <a:r>
              <a:rPr lang="en-US" sz="26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Transmission:</a:t>
            </a:r>
            <a:r>
              <a:rPr lang="en-US" sz="22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Cyclopropagative transmission. </a:t>
            </a:r>
          </a:p>
          <a:p>
            <a:pPr algn="l" rtl="0">
              <a:lnSpc>
                <a:spcPct val="120000"/>
              </a:lnSpc>
              <a:defRPr/>
            </a:pPr>
            <a:endParaRPr lang="en-US" sz="1100" b="1" dirty="0" smtClean="0">
              <a:solidFill>
                <a:schemeClr val="tx1"/>
              </a:solidFill>
              <a:latin typeface="+mj-lt"/>
            </a:endParaRP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Infective stage</a:t>
            </a:r>
            <a:r>
              <a:rPr lang="en-US" sz="2600" b="1" dirty="0" smtClean="0">
                <a:solidFill>
                  <a:srgbClr val="00B0F0"/>
                </a:solidFill>
                <a:latin typeface="+mj-lt"/>
              </a:rPr>
              <a:t>: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Metacyclic trypomastigotes. </a:t>
            </a:r>
          </a:p>
          <a:p>
            <a:pPr algn="l" rtl="0">
              <a:lnSpc>
                <a:spcPct val="12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+mj-lt"/>
            </a:endParaRPr>
          </a:p>
          <a:p>
            <a:pPr rtl="0">
              <a:lnSpc>
                <a:spcPct val="120000"/>
              </a:lnSpc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Mode of transmission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Contamination of </a:t>
            </a: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bite wound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600" b="1" dirty="0" smtClean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skin abrasion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26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mucous membrane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by faeces of infected vector;  (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Posterior station transmission)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may be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transmitted by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	- blood transfusion,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	- organ transplantation </a:t>
            </a:r>
            <a:r>
              <a:rPr lang="en-US" sz="2600" b="1" dirty="0" smtClean="0">
                <a:solidFill>
                  <a:srgbClr val="000066"/>
                </a:solidFill>
                <a:latin typeface="+mj-lt"/>
              </a:rPr>
              <a:t>&amp;</a:t>
            </a:r>
            <a:r>
              <a:rPr lang="en-US" sz="2600" b="1" dirty="0" smtClean="0">
                <a:solidFill>
                  <a:srgbClr val="00B0F0"/>
                </a:solidFill>
                <a:latin typeface="+mj-lt"/>
              </a:rPr>
              <a:t>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600" b="1" dirty="0" smtClean="0">
                <a:latin typeface="+mj-lt"/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- congenitally. </a:t>
            </a:r>
          </a:p>
          <a:p>
            <a:pPr algn="l" rtl="0">
              <a:defRPr/>
            </a:pPr>
            <a:endParaRPr lang="ar-EG" sz="2400" dirty="0">
              <a:latin typeface="+mj-lt"/>
            </a:endParaRPr>
          </a:p>
        </p:txBody>
      </p:sp>
      <p:pic>
        <p:nvPicPr>
          <p:cNvPr id="4" name="Picture 7" descr="Triatoma_infestans_30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858016" y="2428868"/>
            <a:ext cx="2085990" cy="271464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3786214" cy="685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0070C0"/>
                </a:solidFill>
              </a:rPr>
              <a:t>Morphology</a:t>
            </a:r>
            <a:endParaRPr lang="ar-EG" sz="3200" b="1" dirty="0" smtClean="0">
              <a:solidFill>
                <a:srgbClr val="0070C0"/>
              </a:solidFill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6357982" cy="17859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intracellular in cardiac muscle &amp; other tissues [smooth muscle cells, glial cells of brain &amp; macrophage] in small groups or cyst collections.</a:t>
            </a:r>
            <a:endParaRPr lang="ar-EG" dirty="0" smtClean="0">
              <a:latin typeface="+mj-lt"/>
            </a:endParaRPr>
          </a:p>
        </p:txBody>
      </p:sp>
      <p:pic>
        <p:nvPicPr>
          <p:cNvPr id="28680" name="Picture 33" descr="slide show 6 - Copy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7215206" y="3857628"/>
            <a:ext cx="1643074" cy="1357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3" cstate="print"/>
          <a:srcRect r="36842"/>
          <a:stretch>
            <a:fillRect/>
          </a:stretch>
        </p:blipFill>
        <p:spPr bwMode="auto">
          <a:xfrm>
            <a:off x="7358082" y="357166"/>
            <a:ext cx="928694" cy="753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357298"/>
            <a:ext cx="1928826" cy="2286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1071546"/>
            <a:ext cx="51435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1. Two forms in man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592935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a- Amastigote (multiplying form): </a:t>
            </a:r>
            <a:endParaRPr lang="ar-EG" sz="28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857760"/>
            <a:ext cx="664373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</a:rPr>
              <a:t>in blood, monomorphic, 20µ in length &amp; few, C or U shape with short undulating membrane and large sub terminal kinetoplast.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86256"/>
            <a:ext cx="742952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latin typeface="+mj-lt"/>
              </a:rPr>
              <a:t>b- Trypomastigote (none multiplying form): </a:t>
            </a:r>
            <a:endParaRPr lang="ar-EG" sz="2800" dirty="0" smtClean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17892" b="4574"/>
          <a:stretch>
            <a:fillRect/>
          </a:stretch>
        </p:blipFill>
        <p:spPr bwMode="auto">
          <a:xfrm>
            <a:off x="7072330" y="5429264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5786478" cy="78581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ar-EG" b="1" dirty="0" smtClean="0">
                <a:solidFill>
                  <a:srgbClr val="00B0F0"/>
                </a:solidFill>
              </a:rPr>
              <a:t/>
            </a:r>
            <a:br>
              <a:rPr lang="ar-EG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Morphology [Cont.]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5000660" cy="421484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 rtl="0">
              <a:defRPr/>
            </a:pPr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 rtl="0">
              <a:defRPr/>
            </a:pP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Metacyclic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or short stumpy trypanosomes </a:t>
            </a:r>
          </a:p>
          <a:p>
            <a:pPr rtl="0"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    (infective stage) </a:t>
            </a:r>
          </a:p>
          <a:p>
            <a:pPr rtl="0"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     in hindgut and stool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4" name="Picture 15" descr="flagellate 4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/>
          <a:stretch>
            <a:fillRect/>
          </a:stretch>
        </p:blipFill>
        <p:spPr bwMode="auto">
          <a:xfrm rot="-338373">
            <a:off x="6663676" y="1333237"/>
            <a:ext cx="2452236" cy="69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hag6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929322" y="4143380"/>
            <a:ext cx="2714676" cy="2228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286512" y="2357430"/>
            <a:ext cx="2357454" cy="1571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1500174"/>
            <a:ext cx="58579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forms in the vector </a:t>
            </a:r>
            <a:endParaRPr lang="ar-EG" sz="32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14282" y="83096"/>
            <a:ext cx="8929718" cy="609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990099"/>
                </a:solidFill>
                <a:latin typeface="Arial Black" pitchFamily="34" charset="0"/>
              </a:rPr>
              <a:t/>
            </a:r>
            <a:br>
              <a:rPr lang="en-US" sz="3600" b="1" i="1" dirty="0" smtClean="0">
                <a:solidFill>
                  <a:srgbClr val="990099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Life cycle of </a:t>
            </a:r>
            <a:r>
              <a:rPr lang="en-US" b="1" i="1" dirty="0" smtClean="0">
                <a:solidFill>
                  <a:srgbClr val="000066"/>
                </a:solidFill>
                <a:latin typeface="Comic Sans MS" pitchFamily="66" charset="0"/>
              </a:rPr>
              <a:t>Trypanosoma cruzi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 smtClean="0"/>
          </a:p>
        </p:txBody>
      </p:sp>
      <p:pic>
        <p:nvPicPr>
          <p:cNvPr id="29700" name="Picture 2" descr="AmerTryp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2" y="1142984"/>
            <a:ext cx="5310590" cy="5626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 eaLnBrk="0" hangingPunct="0">
              <a:lnSpc>
                <a:spcPct val="90000"/>
              </a:lnSpc>
              <a:spcAft>
                <a:spcPts val="1800"/>
              </a:spcAft>
              <a:buSzPct val="68000"/>
              <a:buFont typeface="Wingdings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</a:rPr>
              <a:t> Infected triatomine releases </a:t>
            </a:r>
            <a:r>
              <a:rPr lang="en-GB" sz="2400" b="1" dirty="0" smtClean="0">
                <a:solidFill>
                  <a:srgbClr val="000066"/>
                </a:solidFill>
              </a:rPr>
              <a:t>metacyclic trypomastigotes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in feces nearby the site of bite. The host; by scratching; rubs the parasites into the wound or onto mucosal membranes (conjunctiva...).</a:t>
            </a:r>
          </a:p>
          <a:p>
            <a:pPr algn="just" rtl="0" eaLnBrk="0" hangingPunct="0">
              <a:lnSpc>
                <a:spcPct val="90000"/>
              </a:lnSpc>
              <a:spcAft>
                <a:spcPts val="1800"/>
              </a:spcAft>
              <a:buSzPct val="68000"/>
              <a:buFont typeface="Wingdings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</a:rPr>
              <a:t> Trypanosomes gain subcutaneous skin cells, pass into blood stream &amp; invade a variety of host cells (e.g. RES cells, myocardium, muscles, nervous system) where they convert into dividing </a:t>
            </a:r>
            <a:r>
              <a:rPr lang="en-GB" sz="2400" b="1" dirty="0" smtClean="0">
                <a:solidFill>
                  <a:srgbClr val="000066"/>
                </a:solidFill>
              </a:rPr>
              <a:t>amastigotes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</a:p>
          <a:p>
            <a:pPr algn="just" rtl="0" eaLnBrk="0" hangingPunct="0">
              <a:lnSpc>
                <a:spcPct val="90000"/>
              </a:lnSpc>
              <a:spcAft>
                <a:spcPts val="1200"/>
              </a:spcAft>
              <a:buSzPct val="68000"/>
              <a:buFont typeface="Wingdings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</a:rPr>
              <a:t> Released </a:t>
            </a:r>
            <a:r>
              <a:rPr lang="en-GB" sz="2400" b="1" dirty="0" smtClean="0">
                <a:solidFill>
                  <a:srgbClr val="000066"/>
                </a:solidFill>
              </a:rPr>
              <a:t>amastigotes</a:t>
            </a:r>
            <a:r>
              <a:rPr lang="en-GB" sz="2400" dirty="0" smtClean="0">
                <a:solidFill>
                  <a:prstClr val="black"/>
                </a:solidFill>
              </a:rPr>
              <a:t> will transform within the interstitial spaces into </a:t>
            </a:r>
            <a:r>
              <a:rPr lang="en-GB" sz="2400" b="1" dirty="0" smtClean="0">
                <a:solidFill>
                  <a:srgbClr val="000066"/>
                </a:solidFill>
              </a:rPr>
              <a:t>trypanomastigotes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b="1" dirty="0" smtClean="0">
                <a:solidFill>
                  <a:srgbClr val="000066"/>
                </a:solidFill>
              </a:rPr>
              <a:t>C-shape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dirty="0" smtClean="0">
                <a:solidFill>
                  <a:prstClr val="black"/>
                </a:solidFill>
              </a:rPr>
              <a:t> prior to entering the blood stream</a:t>
            </a:r>
            <a:r>
              <a:rPr lang="en-GB" sz="22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328" y="1357298"/>
            <a:ext cx="378242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571604" y="285728"/>
            <a:ext cx="6072230" cy="618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  <a:spcAft>
                <a:spcPct val="60000"/>
              </a:spcAft>
              <a:buClr>
                <a:srgbClr val="0000FF"/>
              </a:buClr>
              <a:buSzPct val="70000"/>
            </a:pPr>
            <a:r>
              <a:rPr lang="en-US" sz="3600" b="1" dirty="0" smtClean="0"/>
              <a:t>Life cycle; </a:t>
            </a:r>
            <a:r>
              <a:rPr lang="en-GB" sz="3600" b="1" dirty="0" smtClean="0"/>
              <a:t>in vertebrate host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6072230" cy="5715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000000"/>
                </a:solidFill>
                <a:latin typeface="Comic Sans MS" pitchFamily="66" charset="0"/>
              </a:rPr>
              <a:t>Life cycle in; Vector</a:t>
            </a:r>
            <a:r>
              <a:rPr lang="ar-SA" sz="4000" dirty="0" smtClean="0">
                <a:solidFill>
                  <a:prstClr val="black"/>
                </a:solidFill>
              </a:rPr>
              <a:t/>
            </a:r>
            <a:br>
              <a:rPr lang="ar-SA" sz="4000" dirty="0" smtClean="0">
                <a:solidFill>
                  <a:prstClr val="black"/>
                </a:solidFill>
              </a:rPr>
            </a:br>
            <a:endParaRPr lang="ar-EG" sz="4000" dirty="0"/>
          </a:p>
        </p:txBody>
      </p:sp>
      <p:pic>
        <p:nvPicPr>
          <p:cNvPr id="4" name="Picture 2" descr="AmerTryp_LifeCycle"/>
          <p:cNvPicPr>
            <a:picLocks noChangeAspect="1" noChangeArrowheads="1"/>
          </p:cNvPicPr>
          <p:nvPr/>
        </p:nvPicPr>
        <p:blipFill>
          <a:blip r:embed="rId2" cstate="print"/>
          <a:srcRect r="45690" b="1250"/>
          <a:stretch>
            <a:fillRect/>
          </a:stretch>
        </p:blipFill>
        <p:spPr bwMode="auto">
          <a:xfrm>
            <a:off x="4857752" y="1142984"/>
            <a:ext cx="4071966" cy="5376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14422"/>
            <a:ext cx="485775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5-</a:t>
            </a:r>
            <a:r>
              <a:rPr lang="en-US" sz="2400" dirty="0" smtClean="0">
                <a:latin typeface="+mj-lt"/>
              </a:rPr>
              <a:t> When vector bites an infected host, it sucks blood containing C-shaped monomorphic trypomastigotes. </a:t>
            </a:r>
          </a:p>
          <a:p>
            <a:pPr algn="l" rtl="0">
              <a:defRPr/>
            </a:pPr>
            <a:endParaRPr lang="en-US" sz="2400" b="1" dirty="0" smtClean="0">
              <a:latin typeface="+mj-lt"/>
            </a:endParaRPr>
          </a:p>
          <a:p>
            <a:pPr algn="l" rtl="0"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6-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midgut, the parasites change to change to </a:t>
            </a:r>
            <a:r>
              <a:rPr lang="en-US" sz="2200" b="1" dirty="0" err="1" smtClean="0">
                <a:solidFill>
                  <a:srgbClr val="000066"/>
                </a:solidFill>
                <a:latin typeface="+mj-lt"/>
              </a:rPr>
              <a:t>metacyclic</a:t>
            </a:r>
            <a:r>
              <a:rPr lang="en-US" sz="22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0066"/>
                </a:solidFill>
                <a:latin typeface="+mj-lt"/>
              </a:rPr>
              <a:t>trypomastigotes</a:t>
            </a: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.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algn="just" rtl="0">
              <a:defRPr/>
            </a:pP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pPr algn="just" rtl="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7-</a:t>
            </a:r>
            <a:r>
              <a:rPr lang="en-US" sz="2400" dirty="0" smtClean="0">
                <a:latin typeface="+mj-lt"/>
              </a:rPr>
              <a:t> The cycle in vector takes about 10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6172200" cy="609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rgbClr val="990099"/>
                </a:solidFill>
              </a:rPr>
              <a:t/>
            </a:r>
            <a:br>
              <a:rPr lang="en-US" sz="3600" b="1" dirty="0" smtClean="0">
                <a:solidFill>
                  <a:srgbClr val="990099"/>
                </a:solidFill>
              </a:rPr>
            </a:br>
            <a:r>
              <a:rPr lang="en-US" sz="3600" b="1" dirty="0" smtClean="0">
                <a:solidFill>
                  <a:srgbClr val="000066"/>
                </a:solidFill>
              </a:rPr>
              <a:t>Pathogenesis &amp; clinical picture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ar-EG" sz="4000" dirty="0" smtClean="0"/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>
          <a:xfrm>
            <a:off x="251520" y="1714488"/>
            <a:ext cx="5904656" cy="485778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 rtl="0">
              <a:defRPr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Acute Chagas’ disease </a:t>
            </a:r>
          </a:p>
          <a:p>
            <a:pPr marL="514350" indent="-514350" algn="l" rtl="0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It is more common in infants &amp; children.</a:t>
            </a:r>
            <a:endParaRPr lang="en-US" sz="2800" dirty="0" smtClean="0">
              <a:solidFill>
                <a:srgbClr val="990099"/>
              </a:solidFill>
              <a:latin typeface="+mj-lt"/>
            </a:endParaRPr>
          </a:p>
          <a:p>
            <a:pPr algn="l" rtl="0">
              <a:defRPr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1-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Primary lesion 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Chagoma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) </a:t>
            </a:r>
            <a:endParaRPr lang="en-US" b="1" dirty="0" smtClean="0">
              <a:solidFill>
                <a:srgbClr val="7030A0"/>
              </a:solidFill>
              <a:latin typeface="+mj-lt"/>
            </a:endParaRPr>
          </a:p>
          <a:p>
            <a:pPr rtl="0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At the site of bite, parasites multiply inside macrophages 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&gt;&gt;&gt;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erythematous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cutaneous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indurated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areas which is more common on the face. </a:t>
            </a:r>
          </a:p>
          <a:p>
            <a:pPr rtl="0">
              <a:defRPr/>
            </a:pPr>
            <a:endParaRPr lang="ar-EG" dirty="0" smtClean="0"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1000108"/>
            <a:ext cx="7560840" cy="50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ct val="79000"/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+mj-cs"/>
              </a:rPr>
              <a:t>Chagas’ disease has</a:t>
            </a:r>
            <a:r>
              <a:rPr lang="en-GB" sz="2800" dirty="0" smtClean="0">
                <a:latin typeface="+mj-lt"/>
                <a:cs typeface="+mj-cs"/>
              </a:rPr>
              <a:t> an 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+mj-cs"/>
              </a:rPr>
              <a:t>acute</a:t>
            </a:r>
            <a:r>
              <a:rPr lang="en-GB" sz="2800" dirty="0" smtClean="0">
                <a:solidFill>
                  <a:srgbClr val="C00000"/>
                </a:solidFill>
                <a:latin typeface="+mj-lt"/>
                <a:cs typeface="+mj-cs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+mj-cs"/>
              </a:rPr>
              <a:t>and </a:t>
            </a:r>
            <a:r>
              <a:rPr lang="en-GB" sz="2800" dirty="0" smtClean="0">
                <a:latin typeface="+mj-lt"/>
                <a:cs typeface="+mj-cs"/>
              </a:rPr>
              <a:t>a</a:t>
            </a:r>
            <a:r>
              <a:rPr lang="en-GB" sz="2800" dirty="0" smtClean="0">
                <a:solidFill>
                  <a:srgbClr val="C00000"/>
                </a:solidFill>
                <a:latin typeface="+mj-lt"/>
                <a:cs typeface="+mj-cs"/>
              </a:rPr>
              <a:t> 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+mj-cs"/>
              </a:rPr>
              <a:t>chronic</a:t>
            </a:r>
            <a:r>
              <a:rPr lang="en-GB" sz="2800" dirty="0" smtClean="0">
                <a:solidFill>
                  <a:srgbClr val="C00000"/>
                </a:solidFill>
                <a:latin typeface="+mj-lt"/>
                <a:cs typeface="+mj-cs"/>
              </a:rPr>
              <a:t> </a:t>
            </a:r>
            <a:r>
              <a:rPr lang="en-GB" sz="2800" dirty="0" smtClean="0">
                <a:latin typeface="+mj-lt"/>
                <a:cs typeface="+mj-cs"/>
              </a:rPr>
              <a:t>phase: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43924" r="-2415"/>
          <a:stretch>
            <a:fillRect/>
          </a:stretch>
        </p:blipFill>
        <p:spPr bwMode="auto">
          <a:xfrm>
            <a:off x="6461878" y="1916832"/>
            <a:ext cx="2214578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7" descr="http://dc243.4shared.com/doc/Z6JR8IXJ/preview_html_m4f090156.gif"/>
          <p:cNvPicPr>
            <a:picLocks noChangeAspect="1" noChangeArrowheads="1"/>
          </p:cNvPicPr>
          <p:nvPr/>
        </p:nvPicPr>
        <p:blipFill>
          <a:blip r:embed="rId3" cstate="print"/>
          <a:srcRect l="59863" t="57481" r="11137" b="12598"/>
          <a:stretch>
            <a:fillRect/>
          </a:stretch>
        </p:blipFill>
        <p:spPr bwMode="auto">
          <a:xfrm>
            <a:off x="6461878" y="4197010"/>
            <a:ext cx="2175962" cy="2220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patholog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77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smtClean="0">
                <a:solidFill>
                  <a:srgbClr val="990099"/>
                </a:solidFill>
                <a:latin typeface="Arial Black" pitchFamily="34" charset="0"/>
              </a:rPr>
              <a:t/>
            </a:r>
            <a:br>
              <a:rPr lang="en-US" sz="3600" b="1" smtClean="0">
                <a:solidFill>
                  <a:srgbClr val="990099"/>
                </a:solidFill>
                <a:latin typeface="Arial Black" pitchFamily="34" charset="0"/>
              </a:rPr>
            </a:br>
            <a:r>
              <a:rPr lang="en-US" smtClean="0">
                <a:latin typeface="Arial Black" pitchFamily="34" charset="0"/>
              </a:rPr>
              <a:t/>
            </a:r>
            <a:br>
              <a:rPr lang="en-US" smtClean="0">
                <a:latin typeface="Arial Black" pitchFamily="34" charset="0"/>
              </a:rPr>
            </a:br>
            <a:endParaRPr lang="ar-EG" smtClean="0"/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6286544" cy="635798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rtl="0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Acute Chagas’ disease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(Cont.) </a:t>
            </a:r>
          </a:p>
          <a:p>
            <a:pPr algn="just" rtl="0">
              <a:defRPr/>
            </a:pPr>
            <a:endParaRPr lang="en-US" sz="2800" b="1" dirty="0" smtClean="0">
              <a:solidFill>
                <a:srgbClr val="00B0F0"/>
              </a:solidFill>
              <a:latin typeface="+mj-lt"/>
            </a:endParaRPr>
          </a:p>
          <a:p>
            <a:pPr algn="just" rtl="0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2- Romana's sign: </a:t>
            </a:r>
          </a:p>
          <a:p>
            <a:pPr algn="just" rtl="0"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When chagoma occurs round the eye </a:t>
            </a:r>
            <a:r>
              <a:rPr lang="en-US" sz="2800" dirty="0" smtClean="0">
                <a:solidFill>
                  <a:srgbClr val="000066"/>
                </a:solidFill>
                <a:latin typeface="+mj-lt"/>
              </a:rPr>
              <a:t>&gt;&gt;&gt;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unilateral conjunctivitis, edema of eye lids </a:t>
            </a:r>
            <a:r>
              <a:rPr lang="en-US" sz="2800" dirty="0" smtClean="0">
                <a:solidFill>
                  <a:srgbClr val="000066"/>
                </a:solidFill>
                <a:latin typeface="+mj-lt"/>
              </a:rPr>
              <a:t>&amp;</a:t>
            </a:r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cheek with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ipsilateral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prei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-auricular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lymphadenopathy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 rtl="0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3- Parasite reaches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regional lymph node, blood, organs and tissues producing </a:t>
            </a:r>
            <a:r>
              <a:rPr lang="en-US" sz="2800" dirty="0" smtClean="0">
                <a:solidFill>
                  <a:srgbClr val="000066"/>
                </a:solidFill>
                <a:latin typeface="+mj-lt"/>
              </a:rPr>
              <a:t>&gt;&gt;&gt;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fever, enlarged lymph nodes, skin rash, enlarged liver and spleen. </a:t>
            </a:r>
          </a:p>
          <a:p>
            <a:pPr algn="just" rtl="0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4- In severe infections &gt;&gt;&gt;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signs of meningoencephalitis and heart failure.</a:t>
            </a:r>
          </a:p>
          <a:p>
            <a:pPr algn="just" rtl="0" eaLnBrk="1" hangingPunct="1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5- Death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may occur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or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patient may recover </a:t>
            </a:r>
            <a:r>
              <a:rPr lang="en-US" sz="2800" b="1" dirty="0" smtClean="0">
                <a:solidFill>
                  <a:srgbClr val="800080"/>
                </a:solidFill>
                <a:latin typeface="+mj-lt"/>
              </a:rPr>
              <a:t>or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pass to chronic stage.</a:t>
            </a:r>
          </a:p>
          <a:p>
            <a:pPr algn="l" rtl="0">
              <a:defRPr/>
            </a:pPr>
            <a:endParaRPr lang="en-US" sz="2800" dirty="0" smtClean="0">
              <a:latin typeface="+mj-lt"/>
            </a:endParaRPr>
          </a:p>
          <a:p>
            <a:pPr rtl="0">
              <a:defRPr/>
            </a:pPr>
            <a:endParaRPr lang="ar-EG" dirty="0" smtClean="0">
              <a:latin typeface="+mj-lt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00438"/>
            <a:ext cx="2286000" cy="251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773" name="Picture 5" descr="slide show 10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572264" y="785794"/>
            <a:ext cx="2298700" cy="243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57422" y="116632"/>
            <a:ext cx="4429156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60000"/>
              </a:spcAft>
              <a:buClr>
                <a:srgbClr val="0000FF"/>
              </a:buClr>
              <a:buSzPct val="70000"/>
            </a:pPr>
            <a:r>
              <a:rPr lang="en-US" sz="4000" b="1" dirty="0" smtClean="0">
                <a:solidFill>
                  <a:srgbClr val="000000"/>
                </a:solidFill>
                <a:latin typeface="Comic Sans MS" pitchFamily="66" charset="0"/>
              </a:rPr>
              <a:t>Trypanosomiasis</a:t>
            </a:r>
            <a:endParaRPr lang="ar-SA" sz="4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908720"/>
            <a:ext cx="8001056" cy="1940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0">
              <a:lnSpc>
                <a:spcPts val="2880"/>
              </a:lnSpc>
              <a:spcAft>
                <a:spcPct val="85000"/>
              </a:spcAft>
              <a:defRPr/>
            </a:pPr>
            <a:r>
              <a:rPr lang="en-US" sz="2800" dirty="0" smtClean="0"/>
              <a:t>Parasitic diseases caused by the </a:t>
            </a:r>
          </a:p>
          <a:p>
            <a:pPr algn="ctr" rtl="0">
              <a:lnSpc>
                <a:spcPts val="2880"/>
              </a:lnSpc>
              <a:spcAft>
                <a:spcPct val="85000"/>
              </a:spcAft>
              <a:defRPr/>
            </a:pPr>
            <a:r>
              <a:rPr lang="en-US" sz="2800" b="1" dirty="0" err="1" smtClean="0"/>
              <a:t>Haemo</a:t>
            </a:r>
            <a:r>
              <a:rPr lang="en-US" sz="2800" b="1" dirty="0" smtClean="0"/>
              <a:t>-somatic flagellates </a:t>
            </a:r>
            <a:r>
              <a:rPr lang="en-US" sz="2800" b="1" i="1" dirty="0" err="1" smtClean="0">
                <a:solidFill>
                  <a:srgbClr val="800000"/>
                </a:solidFill>
              </a:rPr>
              <a:t>Trypanosoma</a:t>
            </a:r>
            <a:r>
              <a:rPr lang="en-US" sz="2800" dirty="0" smtClean="0"/>
              <a:t>.                       </a:t>
            </a:r>
            <a:endParaRPr lang="en-US" sz="2800" dirty="0"/>
          </a:p>
          <a:p>
            <a:pPr algn="ctr" rtl="0">
              <a:lnSpc>
                <a:spcPts val="2880"/>
              </a:lnSpc>
              <a:spcAft>
                <a:spcPct val="85000"/>
              </a:spcAft>
              <a:defRPr/>
            </a:pPr>
            <a:r>
              <a:rPr lang="en-US" sz="2800" b="1" dirty="0" smtClean="0"/>
              <a:t>There are 2 main forms: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14282" y="3011468"/>
            <a:ext cx="850112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l" rtl="0">
              <a:spcAft>
                <a:spcPts val="1200"/>
              </a:spcAft>
              <a:buSzPct val="76000"/>
              <a:defRPr/>
            </a:pPr>
            <a:r>
              <a:rPr lang="en-US" sz="2800" b="1" dirty="0" smtClean="0">
                <a:solidFill>
                  <a:srgbClr val="800080"/>
                </a:solidFill>
              </a:rPr>
              <a:t>[1] African Trypanosomiasis [Sleeping sickness]: </a:t>
            </a:r>
          </a:p>
          <a:p>
            <a:pPr algn="l" rtl="0">
              <a:spcAft>
                <a:spcPts val="1200"/>
              </a:spcAft>
              <a:buSzPct val="76000"/>
              <a:defRPr/>
            </a:pPr>
            <a:r>
              <a:rPr lang="en-US" sz="2400" b="1" dirty="0" smtClean="0"/>
              <a:t>caused by </a:t>
            </a:r>
            <a:r>
              <a:rPr lang="en-US" sz="2400" b="1" i="1" dirty="0" smtClean="0"/>
              <a:t>T. </a:t>
            </a:r>
            <a:r>
              <a:rPr lang="en-US" sz="2400" b="1" i="1" dirty="0" err="1" smtClean="0"/>
              <a:t>brucei</a:t>
            </a:r>
            <a:r>
              <a:rPr lang="en-US" sz="2400" b="1" i="1" dirty="0" smtClean="0"/>
              <a:t> </a:t>
            </a:r>
            <a:r>
              <a:rPr lang="en-US" sz="2400" b="1" dirty="0"/>
              <a:t>transmitted by </a:t>
            </a:r>
            <a:r>
              <a:rPr lang="en-US" sz="2400" b="1" i="1" dirty="0" err="1">
                <a:solidFill>
                  <a:srgbClr val="C00000"/>
                </a:solidFill>
              </a:rPr>
              <a:t>Glossina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species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C00000"/>
                </a:solidFill>
              </a:rPr>
              <a:t>Tsetse fly</a:t>
            </a:r>
            <a:r>
              <a:rPr lang="en-US" sz="2400" b="1" dirty="0"/>
              <a:t>).</a:t>
            </a:r>
          </a:p>
          <a:p>
            <a:pPr algn="l" rtl="0">
              <a:spcAft>
                <a:spcPts val="1200"/>
              </a:spcAft>
              <a:buSzPct val="76000"/>
              <a:defRPr/>
            </a:pPr>
            <a:endParaRPr lang="en-US" sz="2400" b="1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85720" y="4869160"/>
            <a:ext cx="8572560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0">
              <a:spcAft>
                <a:spcPts val="1200"/>
              </a:spcAft>
              <a:buSzPct val="76000"/>
              <a:defRPr/>
            </a:pPr>
            <a:r>
              <a:rPr lang="en-US" sz="2800" b="1" dirty="0" smtClean="0">
                <a:solidFill>
                  <a:srgbClr val="800080"/>
                </a:solidFill>
              </a:rPr>
              <a:t>[2] American trypanosomiasis [Chagas’ disease]: </a:t>
            </a:r>
          </a:p>
          <a:p>
            <a:pPr algn="just" rtl="0">
              <a:spcAft>
                <a:spcPts val="1200"/>
              </a:spcAft>
              <a:buSzPct val="76000"/>
              <a:defRPr/>
            </a:pPr>
            <a:r>
              <a:rPr lang="en-US" sz="2400" b="1" dirty="0" smtClean="0"/>
              <a:t>caused by </a:t>
            </a:r>
            <a:r>
              <a:rPr lang="en-US" sz="2400" b="1" i="1" dirty="0" smtClean="0">
                <a:solidFill>
                  <a:srgbClr val="800000"/>
                </a:solidFill>
              </a:rPr>
              <a:t>T. cruzi </a:t>
            </a:r>
            <a:r>
              <a:rPr lang="en-US" sz="2400" dirty="0" smtClean="0"/>
              <a:t>and </a:t>
            </a:r>
            <a:r>
              <a:rPr lang="en-US" sz="2400" b="1" dirty="0" smtClean="0"/>
              <a:t>transmitted by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winged bug</a:t>
            </a:r>
            <a:r>
              <a:rPr lang="en-US" sz="2400" dirty="0" smtClean="0"/>
              <a:t>).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548" y="116632"/>
            <a:ext cx="5000660" cy="71438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Chronic Chagas’ disease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66" y="2204864"/>
            <a:ext cx="6357950" cy="443882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just" rtl="0"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C00000"/>
                </a:solidFill>
                <a:latin typeface="+mj-lt"/>
              </a:rPr>
              <a:t>Parasite attacks: </a:t>
            </a:r>
          </a:p>
          <a:p>
            <a:pPr algn="just" rtl="0">
              <a:lnSpc>
                <a:spcPct val="120000"/>
              </a:lnSpc>
              <a:defRPr/>
            </a:pPr>
            <a:r>
              <a:rPr lang="en-US" sz="3400" b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3400" b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Oesophageal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autonomic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ganglia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: &gt;&gt;&gt;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Mega-esophagus &gt;&gt;&gt;  dysphagia.</a:t>
            </a:r>
          </a:p>
          <a:p>
            <a:pPr algn="just" rtl="0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Colon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autonomic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ganglia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: Megacolon  &gt;&gt;&gt; constipation.</a:t>
            </a:r>
          </a:p>
          <a:p>
            <a:pPr algn="just" rtl="0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3-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Heart muscle 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fibers: ECG changes, congestive heart failure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 rtl="0">
              <a:lnSpc>
                <a:spcPct val="120000"/>
              </a:lnSpc>
              <a:defRPr/>
            </a:pPr>
            <a:r>
              <a:rPr lang="en-US" sz="3400" b="1" dirty="0" smtClean="0">
                <a:solidFill>
                  <a:srgbClr val="C00000"/>
                </a:solidFill>
                <a:latin typeface="+mj-lt"/>
              </a:rPr>
              <a:t>4-</a:t>
            </a:r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 Less commonly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CNS or thyroid gland involvement.</a:t>
            </a:r>
          </a:p>
          <a:p>
            <a:pPr algn="just" rtl="0">
              <a:lnSpc>
                <a:spcPct val="120000"/>
              </a:lnSpc>
              <a:defRPr/>
            </a:pPr>
            <a:r>
              <a:rPr lang="en-US" sz="3400" b="1" dirty="0" smtClean="0">
                <a:solidFill>
                  <a:srgbClr val="C00000"/>
                </a:solidFill>
                <a:latin typeface="+mj-lt"/>
              </a:rPr>
              <a:t>5-</a:t>
            </a:r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 Exacerbation of infection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in immunosuppressed patients (due to drugs or AIDS).</a:t>
            </a:r>
            <a:endParaRPr lang="en-US" sz="3400" b="1" dirty="0" smtClean="0">
              <a:solidFill>
                <a:schemeClr val="tx1"/>
              </a:solidFill>
              <a:latin typeface="+mj-lt"/>
            </a:endParaRPr>
          </a:p>
          <a:p>
            <a:pPr algn="l" rtl="0"/>
            <a:endParaRPr lang="ar-EG" dirty="0">
              <a:latin typeface="+mj-lt"/>
            </a:endParaRPr>
          </a:p>
        </p:txBody>
      </p:sp>
      <p:pic>
        <p:nvPicPr>
          <p:cNvPr id="4" name="Picture 6" descr="he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859216">
            <a:off x="6474621" y="621775"/>
            <a:ext cx="2966606" cy="2061587"/>
          </a:xfrm>
          <a:prstGeom prst="rect">
            <a:avLst/>
          </a:prstGeom>
        </p:spPr>
      </p:pic>
      <p:pic>
        <p:nvPicPr>
          <p:cNvPr id="5" name="Picture 5" descr="megacolon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713124" y="3284984"/>
            <a:ext cx="243087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958" y="1000109"/>
            <a:ext cx="707233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just" rtl="0"/>
            <a:r>
              <a:rPr lang="en-US" sz="2400" dirty="0" smtClean="0">
                <a:latin typeface="+mj-lt"/>
                <a:cs typeface="+mj-cs"/>
              </a:rPr>
              <a:t>Affects adults, may be asymptomatic or presenting with symptoms depend upon localization of the parasite.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4857784" cy="100013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/>
              <a:t>Diagnosis</a:t>
            </a:r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100" b="1" dirty="0" smtClean="0">
                <a:solidFill>
                  <a:srgbClr val="000066"/>
                </a:solidFill>
              </a:rPr>
              <a:t>Clinical </a:t>
            </a:r>
            <a:r>
              <a:rPr lang="en-US" sz="3100" b="1" dirty="0" smtClean="0">
                <a:solidFill>
                  <a:srgbClr val="C00000"/>
                </a:solidFill>
              </a:rPr>
              <a:t>&amp;</a:t>
            </a:r>
            <a:r>
              <a:rPr lang="en-US" sz="3100" b="1" dirty="0" smtClean="0">
                <a:solidFill>
                  <a:srgbClr val="000066"/>
                </a:solidFill>
              </a:rPr>
              <a:t> Laboratory</a:t>
            </a:r>
            <a:endParaRPr lang="ar-EG" sz="3100" b="1" dirty="0" smtClean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57298"/>
            <a:ext cx="6336704" cy="485778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Laboratory diagnosis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1-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Blood film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&gt;&gt;&gt;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C-shaped </a:t>
            </a:r>
            <a:r>
              <a:rPr lang="en-US" sz="2800" b="1" i="1" dirty="0" smtClean="0">
                <a:solidFill>
                  <a:srgbClr val="00B050"/>
                </a:solidFill>
                <a:latin typeface="+mj-lt"/>
              </a:rPr>
              <a:t>T. cruzi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2-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Biopsy from lymph node, liver or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spleen or muscle biopsy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&gt;&gt;</a:t>
            </a: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Amastigotes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3-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Culture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on NNN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&gt;&gt;&gt;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Epimastigotes.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4-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Animal inoculation: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Susceptible.</a:t>
            </a:r>
          </a:p>
          <a:p>
            <a:pPr algn="l" rtl="0"/>
            <a:endParaRPr lang="en-US" sz="2800" dirty="0" smtClean="0">
              <a:solidFill>
                <a:srgbClr val="00B0F0"/>
              </a:solidFill>
              <a:latin typeface="+mj-lt"/>
            </a:endParaRPr>
          </a:p>
          <a:p>
            <a:pPr algn="l" rtl="0"/>
            <a:endParaRPr lang="en-US" sz="2800" dirty="0" smtClean="0">
              <a:solidFill>
                <a:srgbClr val="00B0F0"/>
              </a:solidFill>
              <a:latin typeface="+mj-lt"/>
            </a:endParaRPr>
          </a:p>
          <a:p>
            <a:pPr algn="l" rtl="0"/>
            <a:endParaRPr lang="ar-EG" sz="2800" dirty="0">
              <a:latin typeface="+mj-lt"/>
            </a:endParaRPr>
          </a:p>
        </p:txBody>
      </p:sp>
      <p:pic>
        <p:nvPicPr>
          <p:cNvPr id="5" name="Picture 15" descr="flagellate 4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6786578" y="5429264"/>
            <a:ext cx="1714512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14" descr="Trypanosoma_cruzi_E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6786578" y="2000240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120" y="3714752"/>
            <a:ext cx="246888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76256" y="116632"/>
            <a:ext cx="1667669" cy="167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2483768" y="0"/>
            <a:ext cx="3214710" cy="64291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000" b="1" dirty="0" smtClean="0">
                <a:solidFill>
                  <a:srgbClr val="990099"/>
                </a:solidFill>
                <a:latin typeface="Arial Black" pitchFamily="34" charset="0"/>
              </a:rPr>
              <a:t/>
            </a:r>
            <a:br>
              <a:rPr lang="en-US" sz="4000" b="1" dirty="0" smtClean="0">
                <a:solidFill>
                  <a:srgbClr val="990099"/>
                </a:solidFill>
                <a:latin typeface="Arial Black" pitchFamily="34" charset="0"/>
              </a:rPr>
            </a:br>
            <a:r>
              <a:rPr lang="en-US" sz="3200" b="1" dirty="0" smtClean="0">
                <a:latin typeface="Comic Sans MS" pitchFamily="66" charset="0"/>
              </a:rPr>
              <a:t>Diagnosis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Comic Sans MS" pitchFamily="66" charset="0"/>
              </a:rPr>
              <a:t>===</a:t>
            </a:r>
            <a:r>
              <a:rPr lang="en-US" sz="4000" dirty="0" smtClean="0">
                <a:solidFill>
                  <a:srgbClr val="99009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990099"/>
                </a:solidFill>
                <a:latin typeface="Arial Black" pitchFamily="34" charset="0"/>
              </a:rPr>
            </a:br>
            <a:endParaRPr lang="ar-EG" sz="2400" dirty="0" smtClean="0">
              <a:solidFill>
                <a:srgbClr val="00B0F0"/>
              </a:solidFill>
            </a:endParaRP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251520" y="714356"/>
            <a:ext cx="5929354" cy="614364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5- Xenodiagnosis: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Highly efficient  &amp; demonstrates low level of parasite in blood.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800" b="1" i="1" dirty="0" smtClean="0">
                <a:solidFill>
                  <a:srgbClr val="6600FF"/>
                </a:solidFill>
                <a:latin typeface="+mj-lt"/>
              </a:rPr>
              <a:t>Method</a:t>
            </a:r>
            <a:r>
              <a:rPr lang="en-US" sz="2800" b="1" dirty="0" smtClean="0">
                <a:solidFill>
                  <a:srgbClr val="6600FF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 Laboratory bred winged bug is starved for 2 weeks then fed on suspected patient’s blood. 30 days later, its faeces &amp; gut are examined for the developmental stages of the parasite.</a:t>
            </a:r>
            <a:endParaRPr lang="ar-SA" sz="2800" dirty="0" smtClean="0">
              <a:solidFill>
                <a:schemeClr val="tx1"/>
              </a:solidFill>
              <a:latin typeface="+mj-lt"/>
            </a:endParaRPr>
          </a:p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6- Serological tests: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CFT, AFAT, IHAT.</a:t>
            </a:r>
          </a:p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7- Cruzin test: </a:t>
            </a:r>
          </a:p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Intradermal test gives a delayed reaction in +ve cases. </a:t>
            </a:r>
          </a:p>
          <a:p>
            <a:pPr algn="l" rtl="0"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8- Molecular techniques: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PCR.</a:t>
            </a:r>
          </a:p>
          <a:p>
            <a:pPr algn="l" rtl="0">
              <a:defRPr/>
            </a:pPr>
            <a:endParaRPr lang="en-US" sz="2800" dirty="0" smtClean="0">
              <a:latin typeface="+mj-lt"/>
            </a:endParaRPr>
          </a:p>
          <a:p>
            <a:pPr algn="l" rtl="0">
              <a:defRPr/>
            </a:pPr>
            <a:endParaRPr lang="ar-EG" dirty="0" smtClean="0">
              <a:latin typeface="+mj-lt"/>
            </a:endParaRPr>
          </a:p>
        </p:txBody>
      </p:sp>
      <p:pic>
        <p:nvPicPr>
          <p:cNvPr id="34823" name="Picture 8" descr="Xenodiagnosis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286512" y="928670"/>
            <a:ext cx="2500330" cy="265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ha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00504"/>
            <a:ext cx="1714512" cy="2500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35" descr="slide show 6 - Copy (2)"/>
          <p:cNvPicPr>
            <a:picLocks noChangeAspect="1" noChangeArrowheads="1"/>
          </p:cNvPicPr>
          <p:nvPr/>
        </p:nvPicPr>
        <p:blipFill>
          <a:blip r:embed="rId4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7072330" y="4286256"/>
            <a:ext cx="3825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slide show 6 - Copy"/>
          <p:cNvPicPr>
            <a:picLocks noChangeAspect="1" noChangeArrowheads="1"/>
          </p:cNvPicPr>
          <p:nvPr/>
        </p:nvPicPr>
        <p:blipFill>
          <a:blip r:embed="rId5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6786578" y="4500570"/>
            <a:ext cx="425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flagellate 4"/>
          <p:cNvPicPr>
            <a:picLocks noChangeAspect="1" noChangeArrowheads="1"/>
          </p:cNvPicPr>
          <p:nvPr/>
        </p:nvPicPr>
        <p:blipFill>
          <a:blip r:embed="rId6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6929454" y="5072074"/>
            <a:ext cx="857256" cy="24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flagellate 4"/>
          <p:cNvPicPr>
            <a:picLocks noChangeAspect="1" noChangeArrowheads="1"/>
          </p:cNvPicPr>
          <p:nvPr/>
        </p:nvPicPr>
        <p:blipFill>
          <a:blip r:embed="rId6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7286644" y="5500702"/>
            <a:ext cx="566745" cy="4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flagellate 4"/>
          <p:cNvPicPr>
            <a:picLocks noChangeAspect="1" noChangeArrowheads="1"/>
          </p:cNvPicPr>
          <p:nvPr/>
        </p:nvPicPr>
        <p:blipFill>
          <a:blip r:embed="rId7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7429520" y="6000768"/>
            <a:ext cx="782646" cy="4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flagellate 4"/>
          <p:cNvPicPr>
            <a:picLocks noChangeAspect="1" noChangeArrowheads="1"/>
          </p:cNvPicPr>
          <p:nvPr/>
        </p:nvPicPr>
        <p:blipFill>
          <a:blip r:embed="rId6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7358082" y="5786454"/>
            <a:ext cx="7508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224" y="357166"/>
            <a:ext cx="2786114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omic Sans MS" pitchFamily="66" charset="0"/>
                <a:ea typeface="+mj-ea"/>
                <a:cs typeface="+mj-cs"/>
              </a:rPr>
              <a:t>Treatment</a:t>
            </a:r>
            <a:endParaRPr lang="ar-EG" sz="3600" b="1" dirty="0" smtClean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14282" y="1500174"/>
            <a:ext cx="4933782" cy="4857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Primaquine orally (destroys trypomastigotes in blood and decreases tissue invasion).</a:t>
            </a:r>
          </a:p>
          <a:p>
            <a:pPr marL="342900" indent="-342900" algn="just" rtl="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Nifurtimox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Lampit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): 8-10 mg/kg/day for two months. </a:t>
            </a:r>
            <a:r>
              <a:rPr lang="en-US" sz="2400" b="1" dirty="0"/>
              <a:t>To inhibit intracellular development of </a:t>
            </a:r>
            <a:r>
              <a:rPr lang="en-US" sz="2400" b="1" i="1" dirty="0" err="1"/>
              <a:t>T.cruzi</a:t>
            </a:r>
            <a:r>
              <a:rPr lang="en-US" sz="2400" b="1" i="1" dirty="0"/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Benznidazole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Radanil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): 5mg/kg/day for two months.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Symptomatic treatment.</a:t>
            </a:r>
            <a:endParaRPr kumimoji="0" lang="ar-EG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29256" y="188640"/>
            <a:ext cx="3429024" cy="114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Prevention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&amp;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Control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286380" y="2000240"/>
            <a:ext cx="3571900" cy="4143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Treatment of patients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Control of vectors (Triatoma)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Elimination of reservoir hosts.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Screening of blood donors.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214290"/>
            <a:ext cx="5786478" cy="114300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/>
            <a:r>
              <a:rPr lang="en-US" sz="3600" b="1" dirty="0" smtClean="0"/>
              <a:t>African Trypanosomiasis</a:t>
            </a:r>
            <a:br>
              <a:rPr lang="en-US" sz="3600" b="1" dirty="0" smtClean="0"/>
            </a:br>
            <a:r>
              <a:rPr lang="en-US" sz="3600" b="1" dirty="0" smtClean="0"/>
              <a:t>[</a:t>
            </a:r>
            <a:r>
              <a:rPr lang="en-US" sz="3600" b="1" dirty="0" smtClean="0">
                <a:solidFill>
                  <a:srgbClr val="6600FF"/>
                </a:solidFill>
              </a:rPr>
              <a:t>Sleeping Sickness</a:t>
            </a:r>
            <a:r>
              <a:rPr lang="en-US" sz="3600" b="1" dirty="0" smtClean="0"/>
              <a:t>]</a:t>
            </a:r>
            <a:endParaRPr lang="ar-EG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45875"/>
            <a:ext cx="84296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C00000"/>
                </a:solidFill>
              </a:rPr>
              <a:t>Geographical distribution</a:t>
            </a:r>
            <a:r>
              <a:rPr lang="en-US" sz="2400" b="1" dirty="0" smtClean="0"/>
              <a:t>: corresponds to that of the </a:t>
            </a:r>
            <a:r>
              <a:rPr lang="en-US" sz="2400" b="1" dirty="0" smtClean="0">
                <a:solidFill>
                  <a:srgbClr val="C00000"/>
                </a:solidFill>
              </a:rPr>
              <a:t>vector</a:t>
            </a:r>
            <a:r>
              <a:rPr lang="en-US" sz="2400" b="1" dirty="0" smtClean="0"/>
              <a:t> which is approximately </a:t>
            </a:r>
            <a:r>
              <a:rPr lang="en-US" sz="2400" b="1" dirty="0" smtClean="0">
                <a:solidFill>
                  <a:srgbClr val="C00000"/>
                </a:solidFill>
              </a:rPr>
              <a:t>20° N </a:t>
            </a:r>
            <a:r>
              <a:rPr lang="en-US" sz="2400" b="1" dirty="0" smtClean="0"/>
              <a:t>&amp; </a:t>
            </a:r>
            <a:r>
              <a:rPr lang="en-US" sz="2400" b="1" dirty="0" smtClean="0">
                <a:solidFill>
                  <a:srgbClr val="C00000"/>
                </a:solidFill>
              </a:rPr>
              <a:t>20° S </a:t>
            </a:r>
            <a:r>
              <a:rPr lang="en-US" sz="2400" b="1" dirty="0" smtClean="0"/>
              <a:t>of the equator</a:t>
            </a:r>
            <a:endParaRPr lang="ar-EG" sz="2400" b="1" dirty="0"/>
          </a:p>
        </p:txBody>
      </p:sp>
      <p:pic>
        <p:nvPicPr>
          <p:cNvPr id="5" name="Picture 6" descr="Map for trypanosomiasis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>
          <a:xfrm>
            <a:off x="3013474" y="2375670"/>
            <a:ext cx="3214710" cy="3357586"/>
          </a:xfrm>
          <a:prstGeom prst="rect">
            <a:avLst/>
          </a:prstGeom>
          <a:noFill/>
        </p:spPr>
      </p:pic>
      <p:pic>
        <p:nvPicPr>
          <p:cNvPr id="6" name="Picture 7" descr="Glossina palpalis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357158" y="2428868"/>
            <a:ext cx="1785950" cy="158311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008" y="4000504"/>
            <a:ext cx="284380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i="1" dirty="0" err="1" smtClean="0">
                <a:solidFill>
                  <a:schemeClr val="tx1"/>
                </a:solidFill>
              </a:rPr>
              <a:t>G</a:t>
            </a:r>
            <a:r>
              <a:rPr lang="en-US" sz="2400" b="1" i="1" dirty="0" err="1" smtClean="0"/>
              <a:t>lossina</a:t>
            </a:r>
            <a:endParaRPr lang="en-US" sz="2400" b="1" i="1" dirty="0" smtClean="0"/>
          </a:p>
          <a:p>
            <a:pPr algn="ctr" rtl="0"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/>
                </a:solidFill>
              </a:rPr>
              <a:t>Both male &amp; female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9" name="Picture 9" descr="Glossina morsitans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>
          <a:xfrm>
            <a:off x="6715140" y="2568183"/>
            <a:ext cx="1857388" cy="13573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72264" y="3925505"/>
            <a:ext cx="20891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i="1" dirty="0" err="1" smtClean="0"/>
              <a:t>Glossina</a:t>
            </a:r>
            <a:r>
              <a:rPr lang="en-US" sz="2400" b="1" i="1" dirty="0" smtClean="0"/>
              <a:t> </a:t>
            </a:r>
          </a:p>
          <a:p>
            <a:pPr algn="ctr" rtl="0">
              <a:spcBef>
                <a:spcPct val="50000"/>
              </a:spcBef>
            </a:pPr>
            <a:r>
              <a:rPr lang="en-US" sz="2400" b="1" i="1" dirty="0" err="1" smtClean="0"/>
              <a:t>Tse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tse</a:t>
            </a:r>
            <a:r>
              <a:rPr lang="en-US" sz="2400" b="1" i="1" dirty="0" smtClean="0"/>
              <a:t> fly</a:t>
            </a:r>
            <a:endParaRPr lang="en-US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428728" y="5786454"/>
            <a:ext cx="635798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0" hangingPunct="0">
              <a:spcAft>
                <a:spcPts val="40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Annual</a:t>
            </a:r>
            <a:r>
              <a:rPr lang="en-GB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cases estimated in 50.000–70.000:</a:t>
            </a:r>
            <a:endParaRPr lang="en-GB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071802" y="0"/>
            <a:ext cx="3071834" cy="64291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800080"/>
                </a:solidFill>
                <a:latin typeface="Comic Sans MS" pitchFamily="66" charset="0"/>
                <a:cs typeface="+mn-cs"/>
              </a:rPr>
              <a:t>Morphology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Comic Sans MS" pitchFamily="66" charset="0"/>
              </a:rPr>
              <a:t>==</a:t>
            </a:r>
            <a:r>
              <a:rPr lang="en-US" sz="2400" b="1" dirty="0" smtClean="0">
                <a:latin typeface="Comic Sans MS" pitchFamily="66" charset="0"/>
              </a:rPr>
              <a:t/>
            </a:r>
            <a:br>
              <a:rPr lang="en-US" sz="2400" b="1" dirty="0" smtClean="0">
                <a:latin typeface="Comic Sans MS" pitchFamily="66" charset="0"/>
              </a:rPr>
            </a:br>
            <a:endParaRPr lang="ar-EG" sz="24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5373216"/>
            <a:ext cx="7429552" cy="93610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rtl="0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Trypanosome </a:t>
            </a:r>
            <a:r>
              <a:rPr lang="en-US" sz="2800" b="1" u="sng" dirty="0" smtClean="0">
                <a:solidFill>
                  <a:srgbClr val="800080"/>
                </a:solidFill>
                <a:latin typeface="Comic Sans MS" pitchFamily="66" charset="0"/>
                <a:ea typeface="+mj-ea"/>
                <a:cs typeface="+mj-cs"/>
              </a:rPr>
              <a:t>in vector </a:t>
            </a:r>
          </a:p>
          <a:p>
            <a:pPr algn="l" rtl="0">
              <a:defRPr/>
            </a:pPr>
            <a:r>
              <a:rPr lang="en-US" sz="2000" b="1" dirty="0" smtClean="0">
                <a:latin typeface="Comic Sans MS" pitchFamily="66" charset="0"/>
              </a:rPr>
              <a:t>	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Metacyclic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form in salivary gland  </a:t>
            </a:r>
            <a:endParaRPr lang="ar-EG"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47800"/>
          <a:ext cx="5999584" cy="38077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9784"/>
                <a:gridCol w="2879800"/>
              </a:tblGrid>
              <a:tr h="452939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j-cs"/>
                        </a:rPr>
                        <a:t>Characters</a:t>
                      </a:r>
                      <a:endParaRPr lang="ar-EG" sz="22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cs typeface="+mj-cs"/>
                        </a:rPr>
                        <a:t>Morphological form</a:t>
                      </a:r>
                      <a:endParaRPr lang="ar-EG" sz="2200" dirty="0">
                        <a:solidFill>
                          <a:schemeClr val="tx1"/>
                        </a:solidFill>
                        <a:latin typeface="Comic Sans MS" pitchFamily="66" charset="0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4998">
                <a:tc>
                  <a:txBody>
                    <a:bodyPr/>
                    <a:lstStyle/>
                    <a:p>
                      <a:pPr algn="l" rtl="1"/>
                      <a:r>
                        <a:rPr lang="en-US" sz="2200" b="1" dirty="0" smtClean="0">
                          <a:latin typeface="+mj-lt"/>
                          <a:cs typeface="+mj-cs"/>
                        </a:rPr>
                        <a:t>30 u in length, with a free flagellum&amp; actively motile</a:t>
                      </a:r>
                      <a:endParaRPr lang="ar-EG" sz="2200" b="1" dirty="0">
                        <a:latin typeface="+mj-lt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2200" b="1" dirty="0" smtClean="0">
                        <a:solidFill>
                          <a:srgbClr val="800080"/>
                        </a:solidFill>
                        <a:latin typeface="+mj-lt"/>
                        <a:cs typeface="+mj-cs"/>
                      </a:endParaRPr>
                    </a:p>
                    <a:p>
                      <a:pPr algn="l" rtl="0"/>
                      <a:r>
                        <a:rPr lang="en-US" sz="2200" b="1" dirty="0" smtClean="0">
                          <a:solidFill>
                            <a:srgbClr val="800080"/>
                          </a:solidFill>
                          <a:latin typeface="+mj-lt"/>
                          <a:cs typeface="+mj-cs"/>
                        </a:rPr>
                        <a:t>1-</a:t>
                      </a:r>
                      <a:r>
                        <a:rPr lang="en-US" sz="2200" b="1" dirty="0" smtClean="0">
                          <a:latin typeface="+mj-lt"/>
                          <a:cs typeface="+mj-cs"/>
                        </a:rPr>
                        <a:t> Long slender form</a:t>
                      </a:r>
                      <a:endParaRPr lang="ar-EG" sz="2200" b="1" dirty="0">
                        <a:latin typeface="+mj-lt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4998">
                <a:tc>
                  <a:txBody>
                    <a:bodyPr/>
                    <a:lstStyle/>
                    <a:p>
                      <a:pPr algn="l" rtl="0"/>
                      <a:r>
                        <a:rPr lang="en-US" sz="2200" b="1" dirty="0" smtClean="0">
                          <a:latin typeface="+mj-lt"/>
                          <a:cs typeface="+mj-cs"/>
                        </a:rPr>
                        <a:t>22 u in length, with a short free flagellum </a:t>
                      </a:r>
                      <a:endParaRPr lang="ar-EG" sz="2200" b="1" dirty="0">
                        <a:latin typeface="+mj-lt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2200" b="1" kern="1200" dirty="0" smtClean="0">
                        <a:solidFill>
                          <a:srgbClr val="80008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2200" b="1" kern="1200" dirty="0" smtClean="0">
                          <a:solidFill>
                            <a:srgbClr val="800080"/>
                          </a:solidFill>
                          <a:latin typeface="+mj-lt"/>
                          <a:ea typeface="+mn-ea"/>
                          <a:cs typeface="+mn-cs"/>
                        </a:rPr>
                        <a:t>2-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Intermediate form</a:t>
                      </a:r>
                      <a:endParaRPr lang="ar-EG" sz="2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8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+mj-lt"/>
                          <a:cs typeface="+mj-cs"/>
                        </a:rPr>
                        <a:t>15 u in length, without a free flagellum &amp; sluggish</a:t>
                      </a:r>
                      <a:endParaRPr lang="ar-EG" sz="2200" b="1" dirty="0" smtClean="0">
                        <a:latin typeface="+mj-lt"/>
                        <a:cs typeface="+mj-cs"/>
                      </a:endParaRPr>
                    </a:p>
                    <a:p>
                      <a:pPr algn="l" rtl="0"/>
                      <a:endParaRPr lang="ar-EG" sz="2200" b="1" dirty="0">
                        <a:latin typeface="+mj-lt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2200" b="1" kern="1200" dirty="0" smtClean="0">
                        <a:solidFill>
                          <a:srgbClr val="80008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2200" b="1" kern="1200" dirty="0" smtClean="0">
                          <a:solidFill>
                            <a:srgbClr val="800080"/>
                          </a:solidFill>
                          <a:latin typeface="+mj-lt"/>
                          <a:ea typeface="+mn-ea"/>
                          <a:cs typeface="+mn-cs"/>
                        </a:rPr>
                        <a:t>3-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Short stumpy form</a:t>
                      </a:r>
                      <a:endParaRPr lang="ar-EG" sz="2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37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357950" y="2000240"/>
            <a:ext cx="2590800" cy="250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6679421" y="1321579"/>
            <a:ext cx="928694" cy="857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158" y="785794"/>
            <a:ext cx="835824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Trypanosome has 3 forms in </a:t>
            </a:r>
            <a:r>
              <a:rPr lang="en-US" sz="2800" b="1" u="sng" dirty="0" smtClean="0">
                <a:solidFill>
                  <a:srgbClr val="800080"/>
                </a:solidFill>
                <a:latin typeface="Comic Sans MS" pitchFamily="66" charset="0"/>
              </a:rPr>
              <a:t>vertebrate host</a:t>
            </a:r>
            <a:endParaRPr lang="ar-EG" sz="2800" u="sng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381000"/>
          </a:xfr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 eaLnBrk="1" hangingPunct="1"/>
            <a:r>
              <a:rPr lang="en-US" sz="3200" b="1" dirty="0" smtClean="0">
                <a:solidFill>
                  <a:srgbClr val="800080"/>
                </a:solidFill>
                <a:latin typeface="Comic Sans MS" pitchFamily="66" charset="0"/>
              </a:rPr>
              <a:t>Life cycle of African trypanosomiasis</a:t>
            </a:r>
          </a:p>
        </p:txBody>
      </p:sp>
      <p:pic>
        <p:nvPicPr>
          <p:cNvPr id="10243" name="Picture 4" descr="AfrTryp_LifeCyc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857232"/>
            <a:ext cx="7924800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57232"/>
            <a:ext cx="4285710" cy="5853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marL="342900" lvl="0" indent="-342900" algn="just" rtl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1-</a:t>
            </a:r>
            <a:r>
              <a:rPr lang="en-US" sz="2400" b="1" dirty="0" smtClean="0">
                <a:cs typeface="+mj-cs"/>
              </a:rPr>
              <a:t> Infected tsetse fly bites a host to take a blood meal &amp; inoculates </a:t>
            </a: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metacyclic trypomastigotes</a:t>
            </a:r>
            <a:r>
              <a:rPr lang="en-US" sz="2400" b="1" dirty="0" smtClean="0">
                <a:solidFill>
                  <a:srgbClr val="00B0F0"/>
                </a:solidFill>
                <a:cs typeface="+mj-cs"/>
              </a:rPr>
              <a:t> </a:t>
            </a:r>
            <a:r>
              <a:rPr lang="en-US" sz="2400" b="1" dirty="0" smtClean="0">
                <a:cs typeface="+mj-cs"/>
              </a:rPr>
              <a:t>with saliva into the bite wound. </a:t>
            </a:r>
          </a:p>
          <a:p>
            <a:pPr marL="342900" lvl="0" indent="-342900" algn="just" rtl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2-</a:t>
            </a:r>
            <a:r>
              <a:rPr lang="en-US" sz="2400" b="1" dirty="0" smtClean="0">
                <a:cs typeface="+mj-cs"/>
              </a:rPr>
              <a:t> The organisms rapidly transform into </a:t>
            </a: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bloodstream </a:t>
            </a:r>
            <a:r>
              <a:rPr lang="en-US" sz="2400" b="1" dirty="0" err="1" smtClean="0">
                <a:solidFill>
                  <a:srgbClr val="0070C0"/>
                </a:solidFill>
                <a:cs typeface="+mj-cs"/>
              </a:rPr>
              <a:t>trypomastigotes</a:t>
            </a:r>
            <a:r>
              <a:rPr lang="en-US" sz="2400" b="1" dirty="0" smtClean="0">
                <a:cs typeface="+mj-cs"/>
              </a:rPr>
              <a:t> </a:t>
            </a:r>
            <a:r>
              <a:rPr lang="en-US" sz="2400" b="1" dirty="0" smtClean="0"/>
              <a:t>which are carried to other sites.</a:t>
            </a:r>
            <a:endParaRPr lang="en-US" sz="2400" b="1" dirty="0" smtClean="0">
              <a:cs typeface="+mj-cs"/>
            </a:endParaRPr>
          </a:p>
          <a:p>
            <a:pPr marL="342900" lvl="0" indent="-342900" algn="just" rtl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3-</a:t>
            </a:r>
            <a:r>
              <a:rPr lang="en-US" sz="2400" b="1" dirty="0" smtClean="0">
                <a:cs typeface="+mj-cs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Trypomastigotes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/>
              <a:t>multiply by binary fission in various body fluids </a:t>
            </a:r>
            <a:r>
              <a:rPr lang="en-GB" sz="2400" b="1" dirty="0" smtClean="0">
                <a:solidFill>
                  <a:srgbClr val="FF0000"/>
                </a:solidFill>
              </a:rPr>
              <a:t>e.g. </a:t>
            </a:r>
            <a:r>
              <a:rPr lang="en-GB" sz="2400" b="1" dirty="0" smtClean="0"/>
              <a:t>blood, lymph, spinal fluid)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342900" lvl="0" indent="-342900" algn="just" rtl="0">
              <a:spcBef>
                <a:spcPct val="20000"/>
              </a:spcBef>
              <a:defRPr/>
            </a:pPr>
            <a:r>
              <a:rPr lang="en-GB" sz="2400" b="1" dirty="0" smtClean="0">
                <a:solidFill>
                  <a:srgbClr val="0070C0"/>
                </a:solidFill>
                <a:cs typeface="+mj-cs"/>
              </a:rPr>
              <a:t>4-</a:t>
            </a:r>
            <a:r>
              <a:rPr lang="en-GB" sz="2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2400" b="1" dirty="0" smtClean="0">
                <a:cs typeface="+mj-cs"/>
              </a:rPr>
              <a:t>Parasites spread via blood to </a:t>
            </a:r>
            <a:r>
              <a:rPr lang="en-US" sz="2400" b="1" dirty="0" smtClean="0">
                <a:solidFill>
                  <a:srgbClr val="6600FF"/>
                </a:solidFill>
                <a:cs typeface="+mj-cs"/>
              </a:rPr>
              <a:t>lymphatic system </a:t>
            </a:r>
            <a:r>
              <a:rPr lang="en-US" sz="2400" b="1" dirty="0" smtClean="0">
                <a:cs typeface="+mj-cs"/>
              </a:rPr>
              <a:t>and </a:t>
            </a:r>
            <a:r>
              <a:rPr lang="en-US" sz="2400" b="1" dirty="0" smtClean="0">
                <a:solidFill>
                  <a:srgbClr val="6600FF"/>
                </a:solidFill>
                <a:cs typeface="+mj-cs"/>
              </a:rPr>
              <a:t>CNS</a:t>
            </a:r>
            <a:r>
              <a:rPr lang="en-US" sz="2400" b="1" dirty="0" smtClean="0">
                <a:cs typeface="+mj-cs"/>
              </a:rPr>
              <a:t>. </a:t>
            </a:r>
          </a:p>
        </p:txBody>
      </p:sp>
      <p:pic>
        <p:nvPicPr>
          <p:cNvPr id="3" name="Picture 2" descr="Life cycle of Trypanosoma brucei gambiense and Trypanosoma brucei rhodesiense">
            <a:hlinkClick r:id="rId2" tooltip="Life cycle of Trypanosoma brucei gambiense and Trypanosoma brucei rhodesiense"/>
          </p:cNvPr>
          <p:cNvPicPr>
            <a:picLocks noChangeAspect="1" noChangeArrowheads="1"/>
          </p:cNvPicPr>
          <p:nvPr/>
        </p:nvPicPr>
        <p:blipFill>
          <a:blip r:embed="rId3" cstate="print"/>
          <a:srcRect l="39319" t="4000"/>
          <a:stretch>
            <a:fillRect/>
          </a:stretch>
        </p:blipFill>
        <p:spPr bwMode="auto">
          <a:xfrm>
            <a:off x="4572000" y="1214422"/>
            <a:ext cx="4357717" cy="5184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57224" y="0"/>
            <a:ext cx="792961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Life cycle; in vertebrate 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800080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ar-EG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224" y="0"/>
            <a:ext cx="5786478" cy="7143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Life cycle; in vector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800080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ar-EG" sz="3600" b="1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14282" y="857232"/>
            <a:ext cx="4714908" cy="5715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tsetse fly takes blood meal from an infected host containing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bloodstream trypomastigotes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 algn="just" rtl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2-</a:t>
            </a:r>
            <a:r>
              <a:rPr lang="en-US" sz="2400" b="1" dirty="0" smtClean="0">
                <a:latin typeface="+mj-lt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the midgut of the fly, </a:t>
            </a:r>
            <a:r>
              <a:rPr lang="en-US" sz="2400" b="1" dirty="0" smtClean="0"/>
              <a:t>bloodstream </a:t>
            </a:r>
            <a:r>
              <a:rPr lang="en-US" sz="2400" b="1" dirty="0" err="1" smtClean="0"/>
              <a:t>trypomastigotes</a:t>
            </a:r>
            <a:r>
              <a:rPr lang="en-US" sz="2400" b="1" dirty="0" smtClean="0"/>
              <a:t> transform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short stumpy form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metacyclic trypomastigotes (</a:t>
            </a:r>
            <a:r>
              <a:rPr lang="en-US" sz="2400" b="1" dirty="0" smtClean="0">
                <a:solidFill>
                  <a:srgbClr val="800080"/>
                </a:solidFill>
                <a:latin typeface="+mj-lt"/>
              </a:rPr>
              <a:t>Infective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cycle inside the vector takes about 3 weeks.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/>
          <a:srcRect t="4280" r="50692" b="7984"/>
          <a:stretch>
            <a:fillRect/>
          </a:stretch>
        </p:blipFill>
        <p:spPr bwMode="auto">
          <a:xfrm>
            <a:off x="5143504" y="1500174"/>
            <a:ext cx="3786214" cy="4357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2214578" cy="64294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Habitat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3286148" cy="564360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sz="2800" b="1" dirty="0" smtClean="0">
                <a:solidFill>
                  <a:srgbClr val="6600FF"/>
                </a:solidFill>
              </a:rPr>
              <a:t>During the early stages of the disease; </a:t>
            </a:r>
          </a:p>
          <a:p>
            <a:pPr algn="just" rtl="0"/>
            <a:r>
              <a:rPr lang="en-US" sz="2800" dirty="0" smtClean="0">
                <a:solidFill>
                  <a:schemeClr val="tx1"/>
                </a:solidFill>
              </a:rPr>
              <a:t>Trypanosomes are found extracellular in the peripheral blood,  lymph, tissue spaces of various organs of R.E.S. [Liver, Lymph nodes, Bone marrow, Spleen]. 	         </a:t>
            </a:r>
          </a:p>
          <a:p>
            <a:pPr algn="just" rtl="0"/>
            <a:r>
              <a:rPr lang="en-US" sz="2800" b="1" dirty="0" smtClean="0">
                <a:solidFill>
                  <a:srgbClr val="6600FF"/>
                </a:solidFill>
              </a:rPr>
              <a:t>In the terminal stages; Trypanosomes are found in Central Nervous System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ar-EG" sz="2800" b="1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29058" y="214290"/>
            <a:ext cx="3929090" cy="727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Mode of infection</a:t>
            </a:r>
            <a:endParaRPr lang="ar-EG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07904" y="1071546"/>
            <a:ext cx="4214842" cy="5500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station transmission,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inoculative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Bite of infected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Glossina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[tse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fly], where the metacyclic trypomastigotes are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introduced with saliva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the puncture wound made by the fly.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transmission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Glossina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other blood sucking flies [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Stomoxys: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Stable fly].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transfusion.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500" b="1" dirty="0" smtClean="0">
                <a:solidFill>
                  <a:srgbClr val="6600FF"/>
                </a:solidFill>
              </a:rPr>
              <a:t>4-</a:t>
            </a:r>
            <a:r>
              <a:rPr lang="en-US" sz="2500" dirty="0" smtClean="0"/>
              <a:t> Organ transplantation</a:t>
            </a:r>
            <a:endParaRPr kumimoji="0" lang="ar-EG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Glossina palpalis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7956376" y="1643050"/>
            <a:ext cx="1158378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1" descr="http://www.phsource.us/PH/ME/Insecta/Diptera/Flies/stablefly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971778" y="4214818"/>
            <a:ext cx="1142976" cy="12858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6357950" y="2285992"/>
            <a:ext cx="1857388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72330" y="4929198"/>
            <a:ext cx="1000132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2472</TotalTime>
  <Words>1859</Words>
  <Application>Microsoft Office PowerPoint</Application>
  <PresentationFormat>On-screen Show (4:3)</PresentationFormat>
  <Paragraphs>284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  Classification  </vt:lpstr>
      <vt:lpstr>Slide 3</vt:lpstr>
      <vt:lpstr>African Trypanosomiasis [Sleeping Sickness]</vt:lpstr>
      <vt:lpstr> Morphology == </vt:lpstr>
      <vt:lpstr>Life cycle of African trypanosomiasis</vt:lpstr>
      <vt:lpstr>Slide 7</vt:lpstr>
      <vt:lpstr>Slide 8</vt:lpstr>
      <vt:lpstr>Habitat</vt:lpstr>
      <vt:lpstr>Pathogenesis &amp; Clinical picture  of African trypanosomiasis </vt:lpstr>
      <vt:lpstr>2- Haemolymphatic stage   [Blood &amp; Lymph nodes]</vt:lpstr>
      <vt:lpstr> 3- Meningoencephalitis stage [CNS]   (Sleeping sickness stage) </vt:lpstr>
      <vt:lpstr>Slide 13</vt:lpstr>
      <vt:lpstr>Diagnosis of African trypanosomiasis</vt:lpstr>
      <vt:lpstr>Slide 15</vt:lpstr>
      <vt:lpstr>Slide 16</vt:lpstr>
      <vt:lpstr>  </vt:lpstr>
      <vt:lpstr>How can African trypanosomes evade the host immune system?</vt:lpstr>
      <vt:lpstr>Slide 19</vt:lpstr>
      <vt:lpstr>[2] Trypanosoma cruzi [Chagas Disease]</vt:lpstr>
      <vt:lpstr> </vt:lpstr>
      <vt:lpstr>Morphology</vt:lpstr>
      <vt:lpstr>  Morphology [Cont.]  </vt:lpstr>
      <vt:lpstr> Life cycle of Trypanosoma cruzi </vt:lpstr>
      <vt:lpstr>Slide 25</vt:lpstr>
      <vt:lpstr> Life cycle in; Vector </vt:lpstr>
      <vt:lpstr> Pathogenesis &amp; clinical picture </vt:lpstr>
      <vt:lpstr>Slide 28</vt:lpstr>
      <vt:lpstr>  </vt:lpstr>
      <vt:lpstr>Chronic Chagas’ disease</vt:lpstr>
      <vt:lpstr>Diagnosis  Clinical &amp; Laboratory</vt:lpstr>
      <vt:lpstr> Diagnosis ===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موحدة Ttypanosomiasis</dc:title>
  <dc:creator>Yasser</dc:creator>
  <cp:lastModifiedBy>TOSHIBA-PC</cp:lastModifiedBy>
  <cp:revision>419</cp:revision>
  <dcterms:created xsi:type="dcterms:W3CDTF">2012-02-29T05:06:24Z</dcterms:created>
  <dcterms:modified xsi:type="dcterms:W3CDTF">2015-03-25T18:58:47Z</dcterms:modified>
</cp:coreProperties>
</file>